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4"/>
  </p:notesMasterIdLst>
  <p:handoutMasterIdLst>
    <p:handoutMasterId r:id="rId25"/>
  </p:handoutMasterIdLst>
  <p:sldIdLst>
    <p:sldId id="275" r:id="rId2"/>
    <p:sldId id="276" r:id="rId3"/>
    <p:sldId id="257" r:id="rId4"/>
    <p:sldId id="265" r:id="rId5"/>
    <p:sldId id="277" r:id="rId6"/>
    <p:sldId id="278" r:id="rId7"/>
    <p:sldId id="279"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69"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4660"/>
  </p:normalViewPr>
  <p:slideViewPr>
    <p:cSldViewPr snapToGrid="0">
      <p:cViewPr varScale="1">
        <p:scale>
          <a:sx n="86" d="100"/>
          <a:sy n="86" d="100"/>
        </p:scale>
        <p:origin x="13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3BE096-7C6F-4556-B506-125EA0543287}" type="doc">
      <dgm:prSet loTypeId="urn:microsoft.com/office/officeart/2008/layout/LinedList" loCatId="list" qsTypeId="urn:microsoft.com/office/officeart/2005/8/quickstyle/simple4" qsCatId="simple" csTypeId="urn:microsoft.com/office/officeart/2005/8/colors/accent4_2" csCatId="accent4"/>
      <dgm:spPr/>
      <dgm:t>
        <a:bodyPr/>
        <a:lstStyle/>
        <a:p>
          <a:endParaRPr lang="en-US"/>
        </a:p>
      </dgm:t>
    </dgm:pt>
    <dgm:pt modelId="{12B0EB36-A3A3-4A46-8798-C57B61BC3C6C}">
      <dgm:prSet/>
      <dgm:spPr/>
      <dgm:t>
        <a:bodyPr/>
        <a:lstStyle/>
        <a:p>
          <a:r>
            <a:rPr lang="vi-VN" b="0" i="0"/>
            <a:t>Trivium là một thuật toán mã hóa dòng đồng bộ dựa trên phần cứng. </a:t>
          </a:r>
          <a:endParaRPr lang="en-US"/>
        </a:p>
      </dgm:t>
    </dgm:pt>
    <dgm:pt modelId="{41E8C3C8-0C4D-4B2B-B863-502B1651B04F}" type="parTrans" cxnId="{01FBD30B-97B2-4404-83FE-295D2E79C4B4}">
      <dgm:prSet/>
      <dgm:spPr/>
      <dgm:t>
        <a:bodyPr/>
        <a:lstStyle/>
        <a:p>
          <a:endParaRPr lang="en-US"/>
        </a:p>
      </dgm:t>
    </dgm:pt>
    <dgm:pt modelId="{845F5750-B343-4F3A-A39D-290DE4FC6DC9}" type="sibTrans" cxnId="{01FBD30B-97B2-4404-83FE-295D2E79C4B4}">
      <dgm:prSet/>
      <dgm:spPr/>
      <dgm:t>
        <a:bodyPr/>
        <a:lstStyle/>
        <a:p>
          <a:endParaRPr lang="en-US"/>
        </a:p>
      </dgm:t>
    </dgm:pt>
    <dgm:pt modelId="{E44D0A1E-E234-47C3-9532-7713462B0806}">
      <dgm:prSet/>
      <dgm:spPr/>
      <dgm:t>
        <a:bodyPr/>
        <a:lstStyle/>
        <a:p>
          <a:r>
            <a:rPr lang="vi-VN" b="0" i="0"/>
            <a:t>Trivium là một thuật toán mã hóa dòng đồng bộ được thiết kế để cung cấp sự linh hoạt trong việc cân nhắc giữa tốc độ và số lượng cổng trong phần cứng, và cài đặt phần mềm có hiệu suất hợp lý</a:t>
          </a:r>
          <a:endParaRPr lang="en-US"/>
        </a:p>
      </dgm:t>
    </dgm:pt>
    <dgm:pt modelId="{37B4215C-82C6-40DE-A10A-4CE1448C5C3E}" type="parTrans" cxnId="{5DB59F04-8CD6-4E13-9B0F-D770CCC161A9}">
      <dgm:prSet/>
      <dgm:spPr/>
      <dgm:t>
        <a:bodyPr/>
        <a:lstStyle/>
        <a:p>
          <a:endParaRPr lang="en-US"/>
        </a:p>
      </dgm:t>
    </dgm:pt>
    <dgm:pt modelId="{5FF93B62-799C-4B29-B799-72BC450C7003}" type="sibTrans" cxnId="{5DB59F04-8CD6-4E13-9B0F-D770CCC161A9}">
      <dgm:prSet/>
      <dgm:spPr/>
      <dgm:t>
        <a:bodyPr/>
        <a:lstStyle/>
        <a:p>
          <a:endParaRPr lang="en-US"/>
        </a:p>
      </dgm:t>
    </dgm:pt>
    <dgm:pt modelId="{788C93FD-638F-4A1B-B93F-77D31A163F4F}" type="pres">
      <dgm:prSet presAssocID="{7E3BE096-7C6F-4556-B506-125EA0543287}" presName="vert0" presStyleCnt="0">
        <dgm:presLayoutVars>
          <dgm:dir/>
          <dgm:animOne val="branch"/>
          <dgm:animLvl val="lvl"/>
        </dgm:presLayoutVars>
      </dgm:prSet>
      <dgm:spPr/>
    </dgm:pt>
    <dgm:pt modelId="{7BA874AD-A32E-4404-9FEE-4E87BC77D869}" type="pres">
      <dgm:prSet presAssocID="{12B0EB36-A3A3-4A46-8798-C57B61BC3C6C}" presName="thickLine" presStyleLbl="alignNode1" presStyleIdx="0" presStyleCnt="2"/>
      <dgm:spPr/>
    </dgm:pt>
    <dgm:pt modelId="{CE181BCB-E749-4CEC-8A8D-3B563657F040}" type="pres">
      <dgm:prSet presAssocID="{12B0EB36-A3A3-4A46-8798-C57B61BC3C6C}" presName="horz1" presStyleCnt="0"/>
      <dgm:spPr/>
    </dgm:pt>
    <dgm:pt modelId="{80C8F289-4CB1-403E-A562-6F769988F657}" type="pres">
      <dgm:prSet presAssocID="{12B0EB36-A3A3-4A46-8798-C57B61BC3C6C}" presName="tx1" presStyleLbl="revTx" presStyleIdx="0" presStyleCnt="2"/>
      <dgm:spPr/>
    </dgm:pt>
    <dgm:pt modelId="{89890478-181A-4D71-B1D4-844BA27915AA}" type="pres">
      <dgm:prSet presAssocID="{12B0EB36-A3A3-4A46-8798-C57B61BC3C6C}" presName="vert1" presStyleCnt="0"/>
      <dgm:spPr/>
    </dgm:pt>
    <dgm:pt modelId="{0D9E06BE-66E2-4D46-9A6F-F574E76465BD}" type="pres">
      <dgm:prSet presAssocID="{E44D0A1E-E234-47C3-9532-7713462B0806}" presName="thickLine" presStyleLbl="alignNode1" presStyleIdx="1" presStyleCnt="2"/>
      <dgm:spPr/>
    </dgm:pt>
    <dgm:pt modelId="{28E108B8-A428-4F87-8D78-F8422D8B29D9}" type="pres">
      <dgm:prSet presAssocID="{E44D0A1E-E234-47C3-9532-7713462B0806}" presName="horz1" presStyleCnt="0"/>
      <dgm:spPr/>
    </dgm:pt>
    <dgm:pt modelId="{A489C76F-F713-4558-BE83-C8DB56AAAC42}" type="pres">
      <dgm:prSet presAssocID="{E44D0A1E-E234-47C3-9532-7713462B0806}" presName="tx1" presStyleLbl="revTx" presStyleIdx="1" presStyleCnt="2"/>
      <dgm:spPr/>
    </dgm:pt>
    <dgm:pt modelId="{7EDA3FB7-C9CC-40B0-8C3C-A80DEC58CB55}" type="pres">
      <dgm:prSet presAssocID="{E44D0A1E-E234-47C3-9532-7713462B0806}" presName="vert1" presStyleCnt="0"/>
      <dgm:spPr/>
    </dgm:pt>
  </dgm:ptLst>
  <dgm:cxnLst>
    <dgm:cxn modelId="{5DB59F04-8CD6-4E13-9B0F-D770CCC161A9}" srcId="{7E3BE096-7C6F-4556-B506-125EA0543287}" destId="{E44D0A1E-E234-47C3-9532-7713462B0806}" srcOrd="1" destOrd="0" parTransId="{37B4215C-82C6-40DE-A10A-4CE1448C5C3E}" sibTransId="{5FF93B62-799C-4B29-B799-72BC450C7003}"/>
    <dgm:cxn modelId="{01FBD30B-97B2-4404-83FE-295D2E79C4B4}" srcId="{7E3BE096-7C6F-4556-B506-125EA0543287}" destId="{12B0EB36-A3A3-4A46-8798-C57B61BC3C6C}" srcOrd="0" destOrd="0" parTransId="{41E8C3C8-0C4D-4B2B-B863-502B1651B04F}" sibTransId="{845F5750-B343-4F3A-A39D-290DE4FC6DC9}"/>
    <dgm:cxn modelId="{D9FE612D-947B-41DC-99A8-35B2AB242BFA}" type="presOf" srcId="{7E3BE096-7C6F-4556-B506-125EA0543287}" destId="{788C93FD-638F-4A1B-B93F-77D31A163F4F}" srcOrd="0" destOrd="0" presId="urn:microsoft.com/office/officeart/2008/layout/LinedList"/>
    <dgm:cxn modelId="{2BCB9F7A-0644-4020-BA4F-A1F0C8952A23}" type="presOf" srcId="{12B0EB36-A3A3-4A46-8798-C57B61BC3C6C}" destId="{80C8F289-4CB1-403E-A562-6F769988F657}" srcOrd="0" destOrd="0" presId="urn:microsoft.com/office/officeart/2008/layout/LinedList"/>
    <dgm:cxn modelId="{35914B9C-7799-4567-9D49-9A2BDDAD4851}" type="presOf" srcId="{E44D0A1E-E234-47C3-9532-7713462B0806}" destId="{A489C76F-F713-4558-BE83-C8DB56AAAC42}" srcOrd="0" destOrd="0" presId="urn:microsoft.com/office/officeart/2008/layout/LinedList"/>
    <dgm:cxn modelId="{F646EC09-C045-45BB-B884-6EFEA4883C75}" type="presParOf" srcId="{788C93FD-638F-4A1B-B93F-77D31A163F4F}" destId="{7BA874AD-A32E-4404-9FEE-4E87BC77D869}" srcOrd="0" destOrd="0" presId="urn:microsoft.com/office/officeart/2008/layout/LinedList"/>
    <dgm:cxn modelId="{FFFD0EF3-CFA6-4CA1-BFEA-550BBA6A60BB}" type="presParOf" srcId="{788C93FD-638F-4A1B-B93F-77D31A163F4F}" destId="{CE181BCB-E749-4CEC-8A8D-3B563657F040}" srcOrd="1" destOrd="0" presId="urn:microsoft.com/office/officeart/2008/layout/LinedList"/>
    <dgm:cxn modelId="{253E196D-B041-4C51-BEE5-BEC77983A8EA}" type="presParOf" srcId="{CE181BCB-E749-4CEC-8A8D-3B563657F040}" destId="{80C8F289-4CB1-403E-A562-6F769988F657}" srcOrd="0" destOrd="0" presId="urn:microsoft.com/office/officeart/2008/layout/LinedList"/>
    <dgm:cxn modelId="{24F8A96A-6944-4936-8D3A-14459F4497E4}" type="presParOf" srcId="{CE181BCB-E749-4CEC-8A8D-3B563657F040}" destId="{89890478-181A-4D71-B1D4-844BA27915AA}" srcOrd="1" destOrd="0" presId="urn:microsoft.com/office/officeart/2008/layout/LinedList"/>
    <dgm:cxn modelId="{83AC171E-E204-4BAC-935B-4638AB2AD8D5}" type="presParOf" srcId="{788C93FD-638F-4A1B-B93F-77D31A163F4F}" destId="{0D9E06BE-66E2-4D46-9A6F-F574E76465BD}" srcOrd="2" destOrd="0" presId="urn:microsoft.com/office/officeart/2008/layout/LinedList"/>
    <dgm:cxn modelId="{998F8A7C-C644-4FB5-8824-DE155A329D48}" type="presParOf" srcId="{788C93FD-638F-4A1B-B93F-77D31A163F4F}" destId="{28E108B8-A428-4F87-8D78-F8422D8B29D9}" srcOrd="3" destOrd="0" presId="urn:microsoft.com/office/officeart/2008/layout/LinedList"/>
    <dgm:cxn modelId="{75B5876C-68BE-4759-83A4-DB991D4B9E93}" type="presParOf" srcId="{28E108B8-A428-4F87-8D78-F8422D8B29D9}" destId="{A489C76F-F713-4558-BE83-C8DB56AAAC42}" srcOrd="0" destOrd="0" presId="urn:microsoft.com/office/officeart/2008/layout/LinedList"/>
    <dgm:cxn modelId="{61ECCD64-5F89-4679-9B64-B9505040CD14}" type="presParOf" srcId="{28E108B8-A428-4F87-8D78-F8422D8B29D9}" destId="{7EDA3FB7-C9CC-40B0-8C3C-A80DEC58CB5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ED30DD-B564-44BE-A662-BA68110EA1EF}"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23ADD50E-C336-4FD6-8899-E241CC284C76}">
      <dgm:prSet/>
      <dgm:spPr/>
      <dgm:t>
        <a:bodyPr/>
        <a:lstStyle/>
        <a:p>
          <a:r>
            <a:rPr lang="vi-VN" b="0" i="0"/>
            <a:t>Trivium là một thuật toán mã hóa dòng đồng bộ đơn giản dường như rất phù hợp cho các ứng dụng yêu cầu triển khai phần cứng linh hoạt. Rõ ràng nó đang ở giai đoạn thử nghiệm, và nghiên cứu thêm sẽ tiết lộ liệu nó có đáp ứng được yêu cầu về bảo mật của mình hay không.</a:t>
          </a:r>
          <a:endParaRPr lang="en-US"/>
        </a:p>
      </dgm:t>
    </dgm:pt>
    <dgm:pt modelId="{F3AFAE9D-537F-4B9F-B91A-75B8E4F4146A}" type="parTrans" cxnId="{3812ED00-1E4D-4E01-B417-4E35D00E5E6E}">
      <dgm:prSet/>
      <dgm:spPr/>
      <dgm:t>
        <a:bodyPr/>
        <a:lstStyle/>
        <a:p>
          <a:endParaRPr lang="en-US"/>
        </a:p>
      </dgm:t>
    </dgm:pt>
    <dgm:pt modelId="{34D77328-70A1-4B16-BFC3-170FF8394217}" type="sibTrans" cxnId="{3812ED00-1E4D-4E01-B417-4E35D00E5E6E}">
      <dgm:prSet/>
      <dgm:spPr/>
      <dgm:t>
        <a:bodyPr/>
        <a:lstStyle/>
        <a:p>
          <a:endParaRPr lang="en-US"/>
        </a:p>
      </dgm:t>
    </dgm:pt>
    <dgm:pt modelId="{CCF4C374-CF89-4DFB-8EDA-7EB02A8DCA48}">
      <dgm:prSet/>
      <dgm:spPr/>
      <dgm:t>
        <a:bodyPr/>
        <a:lstStyle/>
        <a:p>
          <a:r>
            <a:rPr lang="vi-VN" b="0" i="0"/>
            <a:t>Về tên gọi. Từ trivium là tiếng Latin cho "cách ba lần", và đề cập đến đối xứng ba lần của Trivium. Tính từ trivial, được chuyển từ nó, có ý nghĩa đơn giản, cũng là một trong những đặc điểm của Trivium. </a:t>
          </a:r>
          <a:endParaRPr lang="en-US"/>
        </a:p>
      </dgm:t>
    </dgm:pt>
    <dgm:pt modelId="{BEDB003C-0ACB-4C55-93F3-313A15F44776}" type="parTrans" cxnId="{D4639E8A-587E-4445-A176-A53D3D81B360}">
      <dgm:prSet/>
      <dgm:spPr/>
      <dgm:t>
        <a:bodyPr/>
        <a:lstStyle/>
        <a:p>
          <a:endParaRPr lang="en-US"/>
        </a:p>
      </dgm:t>
    </dgm:pt>
    <dgm:pt modelId="{E6F1A802-6DCA-4CEC-BD3A-0725A6C98807}" type="sibTrans" cxnId="{D4639E8A-587E-4445-A176-A53D3D81B360}">
      <dgm:prSet/>
      <dgm:spPr/>
      <dgm:t>
        <a:bodyPr/>
        <a:lstStyle/>
        <a:p>
          <a:endParaRPr lang="en-US"/>
        </a:p>
      </dgm:t>
    </dgm:pt>
    <dgm:pt modelId="{E51212DD-009A-455D-94D8-01D51EF6441F}" type="pres">
      <dgm:prSet presAssocID="{A9ED30DD-B564-44BE-A662-BA68110EA1EF}" presName="vert0" presStyleCnt="0">
        <dgm:presLayoutVars>
          <dgm:dir/>
          <dgm:animOne val="branch"/>
          <dgm:animLvl val="lvl"/>
        </dgm:presLayoutVars>
      </dgm:prSet>
      <dgm:spPr/>
    </dgm:pt>
    <dgm:pt modelId="{4405F08F-4566-4201-BCCB-48A1FCEBDAD0}" type="pres">
      <dgm:prSet presAssocID="{23ADD50E-C336-4FD6-8899-E241CC284C76}" presName="thickLine" presStyleLbl="alignNode1" presStyleIdx="0" presStyleCnt="2"/>
      <dgm:spPr/>
    </dgm:pt>
    <dgm:pt modelId="{E9F0EBBB-1C1B-4E2B-9AB7-E64D0E1E70E2}" type="pres">
      <dgm:prSet presAssocID="{23ADD50E-C336-4FD6-8899-E241CC284C76}" presName="horz1" presStyleCnt="0"/>
      <dgm:spPr/>
    </dgm:pt>
    <dgm:pt modelId="{C548016B-CB79-49F7-BB11-493947C1A9E9}" type="pres">
      <dgm:prSet presAssocID="{23ADD50E-C336-4FD6-8899-E241CC284C76}" presName="tx1" presStyleLbl="revTx" presStyleIdx="0" presStyleCnt="2"/>
      <dgm:spPr/>
    </dgm:pt>
    <dgm:pt modelId="{7B8A2E4D-FC98-4DE5-9E78-8AA147C1FF53}" type="pres">
      <dgm:prSet presAssocID="{23ADD50E-C336-4FD6-8899-E241CC284C76}" presName="vert1" presStyleCnt="0"/>
      <dgm:spPr/>
    </dgm:pt>
    <dgm:pt modelId="{A2D466E5-0D91-436A-93C6-EEEF783E5883}" type="pres">
      <dgm:prSet presAssocID="{CCF4C374-CF89-4DFB-8EDA-7EB02A8DCA48}" presName="thickLine" presStyleLbl="alignNode1" presStyleIdx="1" presStyleCnt="2"/>
      <dgm:spPr/>
    </dgm:pt>
    <dgm:pt modelId="{F3A45A0E-367A-46FD-8266-14B79DFDC1B9}" type="pres">
      <dgm:prSet presAssocID="{CCF4C374-CF89-4DFB-8EDA-7EB02A8DCA48}" presName="horz1" presStyleCnt="0"/>
      <dgm:spPr/>
    </dgm:pt>
    <dgm:pt modelId="{BE16AAAF-253B-4784-BAB3-0DC2AF84FC24}" type="pres">
      <dgm:prSet presAssocID="{CCF4C374-CF89-4DFB-8EDA-7EB02A8DCA48}" presName="tx1" presStyleLbl="revTx" presStyleIdx="1" presStyleCnt="2"/>
      <dgm:spPr/>
    </dgm:pt>
    <dgm:pt modelId="{15D57E21-AC47-4958-8731-14E0E6180B83}" type="pres">
      <dgm:prSet presAssocID="{CCF4C374-CF89-4DFB-8EDA-7EB02A8DCA48}" presName="vert1" presStyleCnt="0"/>
      <dgm:spPr/>
    </dgm:pt>
  </dgm:ptLst>
  <dgm:cxnLst>
    <dgm:cxn modelId="{3812ED00-1E4D-4E01-B417-4E35D00E5E6E}" srcId="{A9ED30DD-B564-44BE-A662-BA68110EA1EF}" destId="{23ADD50E-C336-4FD6-8899-E241CC284C76}" srcOrd="0" destOrd="0" parTransId="{F3AFAE9D-537F-4B9F-B91A-75B8E4F4146A}" sibTransId="{34D77328-70A1-4B16-BFC3-170FF8394217}"/>
    <dgm:cxn modelId="{529A7B2B-4B93-4FB4-98BD-44E7C78A0A11}" type="presOf" srcId="{CCF4C374-CF89-4DFB-8EDA-7EB02A8DCA48}" destId="{BE16AAAF-253B-4784-BAB3-0DC2AF84FC24}" srcOrd="0" destOrd="0" presId="urn:microsoft.com/office/officeart/2008/layout/LinedList"/>
    <dgm:cxn modelId="{D4639E8A-587E-4445-A176-A53D3D81B360}" srcId="{A9ED30DD-B564-44BE-A662-BA68110EA1EF}" destId="{CCF4C374-CF89-4DFB-8EDA-7EB02A8DCA48}" srcOrd="1" destOrd="0" parTransId="{BEDB003C-0ACB-4C55-93F3-313A15F44776}" sibTransId="{E6F1A802-6DCA-4CEC-BD3A-0725A6C98807}"/>
    <dgm:cxn modelId="{23BAF18B-5621-4A1F-A22F-334AED2C057E}" type="presOf" srcId="{A9ED30DD-B564-44BE-A662-BA68110EA1EF}" destId="{E51212DD-009A-455D-94D8-01D51EF6441F}" srcOrd="0" destOrd="0" presId="urn:microsoft.com/office/officeart/2008/layout/LinedList"/>
    <dgm:cxn modelId="{24814CFF-501C-4BB9-99C4-B02FCB5F3E36}" type="presOf" srcId="{23ADD50E-C336-4FD6-8899-E241CC284C76}" destId="{C548016B-CB79-49F7-BB11-493947C1A9E9}" srcOrd="0" destOrd="0" presId="urn:microsoft.com/office/officeart/2008/layout/LinedList"/>
    <dgm:cxn modelId="{05D7BBAE-B7CB-41FD-9086-8E7ECD1FA47F}" type="presParOf" srcId="{E51212DD-009A-455D-94D8-01D51EF6441F}" destId="{4405F08F-4566-4201-BCCB-48A1FCEBDAD0}" srcOrd="0" destOrd="0" presId="urn:microsoft.com/office/officeart/2008/layout/LinedList"/>
    <dgm:cxn modelId="{48DF46CE-A11D-4F33-95DB-DCF0FE2C4012}" type="presParOf" srcId="{E51212DD-009A-455D-94D8-01D51EF6441F}" destId="{E9F0EBBB-1C1B-4E2B-9AB7-E64D0E1E70E2}" srcOrd="1" destOrd="0" presId="urn:microsoft.com/office/officeart/2008/layout/LinedList"/>
    <dgm:cxn modelId="{3E56DC9C-1AD3-490A-A3E1-7F5AA8FEEAF7}" type="presParOf" srcId="{E9F0EBBB-1C1B-4E2B-9AB7-E64D0E1E70E2}" destId="{C548016B-CB79-49F7-BB11-493947C1A9E9}" srcOrd="0" destOrd="0" presId="urn:microsoft.com/office/officeart/2008/layout/LinedList"/>
    <dgm:cxn modelId="{CB5954DD-6932-4123-987A-B6F722C43FD2}" type="presParOf" srcId="{E9F0EBBB-1C1B-4E2B-9AB7-E64D0E1E70E2}" destId="{7B8A2E4D-FC98-4DE5-9E78-8AA147C1FF53}" srcOrd="1" destOrd="0" presId="urn:microsoft.com/office/officeart/2008/layout/LinedList"/>
    <dgm:cxn modelId="{560B8A62-E439-4C13-8743-86C18AB768B0}" type="presParOf" srcId="{E51212DD-009A-455D-94D8-01D51EF6441F}" destId="{A2D466E5-0D91-436A-93C6-EEEF783E5883}" srcOrd="2" destOrd="0" presId="urn:microsoft.com/office/officeart/2008/layout/LinedList"/>
    <dgm:cxn modelId="{623FB5BD-B3B1-41E6-B534-E29C095902FE}" type="presParOf" srcId="{E51212DD-009A-455D-94D8-01D51EF6441F}" destId="{F3A45A0E-367A-46FD-8266-14B79DFDC1B9}" srcOrd="3" destOrd="0" presId="urn:microsoft.com/office/officeart/2008/layout/LinedList"/>
    <dgm:cxn modelId="{4648CC72-9BA6-42FA-8EFD-E954CA157D5A}" type="presParOf" srcId="{F3A45A0E-367A-46FD-8266-14B79DFDC1B9}" destId="{BE16AAAF-253B-4784-BAB3-0DC2AF84FC24}" srcOrd="0" destOrd="0" presId="urn:microsoft.com/office/officeart/2008/layout/LinedList"/>
    <dgm:cxn modelId="{C866CD3F-29E6-4B01-9363-3B3395266284}" type="presParOf" srcId="{F3A45A0E-367A-46FD-8266-14B79DFDC1B9}" destId="{15D57E21-AC47-4958-8731-14E0E6180B8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A874AD-A32E-4404-9FEE-4E87BC77D869}">
      <dsp:nvSpPr>
        <dsp:cNvPr id="0" name=""/>
        <dsp:cNvSpPr/>
      </dsp:nvSpPr>
      <dsp:spPr>
        <a:xfrm>
          <a:off x="0" y="0"/>
          <a:ext cx="3993357"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0C8F289-4CB1-403E-A562-6F769988F657}">
      <dsp:nvSpPr>
        <dsp:cNvPr id="0" name=""/>
        <dsp:cNvSpPr/>
      </dsp:nvSpPr>
      <dsp:spPr>
        <a:xfrm>
          <a:off x="0" y="0"/>
          <a:ext cx="3993357" cy="1959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vi-VN" sz="2000" b="0" i="0" kern="1200"/>
            <a:t>Trivium là một thuật toán mã hóa dòng đồng bộ dựa trên phần cứng. </a:t>
          </a:r>
          <a:endParaRPr lang="en-US" sz="2000" kern="1200"/>
        </a:p>
      </dsp:txBody>
      <dsp:txXfrm>
        <a:off x="0" y="0"/>
        <a:ext cx="3993357" cy="1959768"/>
      </dsp:txXfrm>
    </dsp:sp>
    <dsp:sp modelId="{0D9E06BE-66E2-4D46-9A6F-F574E76465BD}">
      <dsp:nvSpPr>
        <dsp:cNvPr id="0" name=""/>
        <dsp:cNvSpPr/>
      </dsp:nvSpPr>
      <dsp:spPr>
        <a:xfrm>
          <a:off x="0" y="1959768"/>
          <a:ext cx="3993357"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489C76F-F713-4558-BE83-C8DB56AAAC42}">
      <dsp:nvSpPr>
        <dsp:cNvPr id="0" name=""/>
        <dsp:cNvSpPr/>
      </dsp:nvSpPr>
      <dsp:spPr>
        <a:xfrm>
          <a:off x="0" y="1959768"/>
          <a:ext cx="3993357" cy="1959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vi-VN" sz="2000" b="0" i="0" kern="1200"/>
            <a:t>Trivium là một thuật toán mã hóa dòng đồng bộ được thiết kế để cung cấp sự linh hoạt trong việc cân nhắc giữa tốc độ và số lượng cổng trong phần cứng, và cài đặt phần mềm có hiệu suất hợp lý</a:t>
          </a:r>
          <a:endParaRPr lang="en-US" sz="2000" kern="1200"/>
        </a:p>
      </dsp:txBody>
      <dsp:txXfrm>
        <a:off x="0" y="1959768"/>
        <a:ext cx="3993357" cy="19597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5F08F-4566-4201-BCCB-48A1FCEBDAD0}">
      <dsp:nvSpPr>
        <dsp:cNvPr id="0" name=""/>
        <dsp:cNvSpPr/>
      </dsp:nvSpPr>
      <dsp:spPr>
        <a:xfrm>
          <a:off x="0" y="0"/>
          <a:ext cx="399335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48016B-CB79-49F7-BB11-493947C1A9E9}">
      <dsp:nvSpPr>
        <dsp:cNvPr id="0" name=""/>
        <dsp:cNvSpPr/>
      </dsp:nvSpPr>
      <dsp:spPr>
        <a:xfrm>
          <a:off x="0" y="0"/>
          <a:ext cx="3993357" cy="1959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vi-VN" sz="1700" b="0" i="0" kern="1200"/>
            <a:t>Trivium là một thuật toán mã hóa dòng đồng bộ đơn giản dường như rất phù hợp cho các ứng dụng yêu cầu triển khai phần cứng linh hoạt. Rõ ràng nó đang ở giai đoạn thử nghiệm, và nghiên cứu thêm sẽ tiết lộ liệu nó có đáp ứng được yêu cầu về bảo mật của mình hay không.</a:t>
          </a:r>
          <a:endParaRPr lang="en-US" sz="1700" kern="1200"/>
        </a:p>
      </dsp:txBody>
      <dsp:txXfrm>
        <a:off x="0" y="0"/>
        <a:ext cx="3993357" cy="1959768"/>
      </dsp:txXfrm>
    </dsp:sp>
    <dsp:sp modelId="{A2D466E5-0D91-436A-93C6-EEEF783E5883}">
      <dsp:nvSpPr>
        <dsp:cNvPr id="0" name=""/>
        <dsp:cNvSpPr/>
      </dsp:nvSpPr>
      <dsp:spPr>
        <a:xfrm>
          <a:off x="0" y="1959768"/>
          <a:ext cx="399335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16AAAF-253B-4784-BAB3-0DC2AF84FC24}">
      <dsp:nvSpPr>
        <dsp:cNvPr id="0" name=""/>
        <dsp:cNvSpPr/>
      </dsp:nvSpPr>
      <dsp:spPr>
        <a:xfrm>
          <a:off x="0" y="1959768"/>
          <a:ext cx="3993357" cy="1959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vi-VN" sz="1700" b="0" i="0" kern="1200"/>
            <a:t>Về tên gọi. Từ trivium là tiếng Latin cho "cách ba lần", và đề cập đến đối xứng ba lần của Trivium. Tính từ trivial, được chuyển từ nó, có ý nghĩa đơn giản, cũng là một trong những đặc điểm của Trivium. </a:t>
          </a:r>
          <a:endParaRPr lang="en-US" sz="1700" kern="1200"/>
        </a:p>
      </dsp:txBody>
      <dsp:txXfrm>
        <a:off x="0" y="1959768"/>
        <a:ext cx="3993357" cy="195976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11/17/2023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11/17/2023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11/17/2023</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11/17/2023</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11/17/2023</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11/17/2023</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11/17/2023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11/17/2023</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11/17/2023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83" r:id="rId5"/>
    <p:sldLayoutId id="2147483679" r:id="rId6"/>
    <p:sldLayoutId id="2147483680" r:id="rId7"/>
    <p:sldLayoutId id="2147483681" r:id="rId8"/>
    <p:sldLayoutId id="2147483682" r:id="rId9"/>
    <p:sldLayoutId id="214748367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jp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F8990D-FAFA-EF2F-4981-7703FBDFE818}"/>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5" name="Title 2">
            <a:extLst>
              <a:ext uri="{FF2B5EF4-FFF2-40B4-BE49-F238E27FC236}">
                <a16:creationId xmlns:a16="http://schemas.microsoft.com/office/drawing/2014/main" id="{FA120BAA-5509-ABF8-33DD-D9A9944FDF08}"/>
              </a:ext>
            </a:extLst>
          </p:cNvPr>
          <p:cNvSpPr>
            <a:spLocks noGrp="1"/>
          </p:cNvSpPr>
          <p:nvPr>
            <p:ph type="title"/>
          </p:nvPr>
        </p:nvSpPr>
        <p:spPr>
          <a:xfrm>
            <a:off x="234950" y="79375"/>
            <a:ext cx="8674100" cy="450850"/>
          </a:xfrm>
        </p:spPr>
        <p:txBody>
          <a:bodyPr/>
          <a:lstStyle/>
          <a:p>
            <a:pPr marL="514350" indent="-514350">
              <a:buFont typeface="+mj-lt"/>
              <a:buAutoNum type="arabicPeriod" startAt="2"/>
            </a:pPr>
            <a:r>
              <a:rPr lang="en-US"/>
              <a:t>Thông số kỹ thuật</a:t>
            </a:r>
          </a:p>
        </p:txBody>
      </p:sp>
      <p:pic>
        <p:nvPicPr>
          <p:cNvPr id="8" name="Picture 7" descr="A diagram of a circular object&#10;&#10;Description automatically generated">
            <a:extLst>
              <a:ext uri="{FF2B5EF4-FFF2-40B4-BE49-F238E27FC236}">
                <a16:creationId xmlns:a16="http://schemas.microsoft.com/office/drawing/2014/main" id="{805D6C16-7127-779E-B642-C62CCDE86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192" y="983358"/>
            <a:ext cx="4159615" cy="4383194"/>
          </a:xfrm>
          <a:prstGeom prst="rect">
            <a:avLst/>
          </a:prstGeom>
        </p:spPr>
      </p:pic>
      <p:sp>
        <p:nvSpPr>
          <p:cNvPr id="9" name="TextBox 8">
            <a:extLst>
              <a:ext uri="{FF2B5EF4-FFF2-40B4-BE49-F238E27FC236}">
                <a16:creationId xmlns:a16="http://schemas.microsoft.com/office/drawing/2014/main" id="{9CDF7E3D-65E4-1ADC-0852-E538B5645BCE}"/>
              </a:ext>
            </a:extLst>
          </p:cNvPr>
          <p:cNvSpPr txBox="1"/>
          <p:nvPr/>
        </p:nvSpPr>
        <p:spPr>
          <a:xfrm>
            <a:off x="2416692" y="5505310"/>
            <a:ext cx="4310614" cy="400110"/>
          </a:xfrm>
          <a:prstGeom prst="rect">
            <a:avLst/>
          </a:prstGeom>
          <a:noFill/>
        </p:spPr>
        <p:txBody>
          <a:bodyPr wrap="square" rtlCol="0">
            <a:spAutoFit/>
          </a:bodyPr>
          <a:lstStyle/>
          <a:p>
            <a:pPr algn="ctr"/>
            <a:r>
              <a:rPr lang="en-US" sz="2000" b="1">
                <a:latin typeface="Arial" panose="020B0604020202020204" pitchFamily="34" charset="0"/>
                <a:cs typeface="Arial" panose="020B0604020202020204" pitchFamily="34" charset="0"/>
              </a:rPr>
              <a:t>Hình 2: Cấu trúc của TRIVIUM</a:t>
            </a:r>
          </a:p>
        </p:txBody>
      </p:sp>
    </p:spTree>
    <p:extLst>
      <p:ext uri="{BB962C8B-B14F-4D97-AF65-F5344CB8AC3E}">
        <p14:creationId xmlns:p14="http://schemas.microsoft.com/office/powerpoint/2010/main" val="3574386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A164D7-B5D0-F553-5182-D554DB689216}"/>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67D6D4F7-B955-B176-633E-E8A9A0DD296F}"/>
              </a:ext>
            </a:extLst>
          </p:cNvPr>
          <p:cNvSpPr>
            <a:spLocks noGrp="1"/>
          </p:cNvSpPr>
          <p:nvPr>
            <p:ph type="title"/>
          </p:nvPr>
        </p:nvSpPr>
        <p:spPr/>
        <p:txBody>
          <a:bodyPr/>
          <a:lstStyle/>
          <a:p>
            <a:pPr marL="514350" indent="-514350">
              <a:buClr>
                <a:schemeClr val="bg1"/>
              </a:buClr>
              <a:buFont typeface="+mj-lt"/>
              <a:buAutoNum type="arabicPeriod" startAt="3"/>
            </a:pPr>
            <a:r>
              <a:rPr lang="en-US"/>
              <a:t>Triển khai</a:t>
            </a:r>
          </a:p>
        </p:txBody>
      </p:sp>
      <p:sp>
        <p:nvSpPr>
          <p:cNvPr id="5" name="Content Placeholder 4">
            <a:extLst>
              <a:ext uri="{FF2B5EF4-FFF2-40B4-BE49-F238E27FC236}">
                <a16:creationId xmlns:a16="http://schemas.microsoft.com/office/drawing/2014/main" id="{692C4714-E5B9-D753-5E6A-A94C2A05A42D}"/>
              </a:ext>
            </a:extLst>
          </p:cNvPr>
          <p:cNvSpPr txBox="1">
            <a:spLocks noGrp="1"/>
          </p:cNvSpPr>
          <p:nvPr>
            <p:ph sz="quarter" idx="13"/>
          </p:nvPr>
        </p:nvSpPr>
        <p:spPr>
          <a:xfrm>
            <a:off x="234950" y="841375"/>
            <a:ext cx="8674100" cy="424732"/>
          </a:xfrm>
          <a:prstGeom prst="rect">
            <a:avLst/>
          </a:prstGeom>
          <a:noFill/>
        </p:spPr>
        <p:txBody>
          <a:bodyPr wrap="square">
            <a:spAutoFit/>
          </a:bodyPr>
          <a:lstStyle/>
          <a:p>
            <a:pPr marL="0" indent="0">
              <a:buNone/>
            </a:pPr>
            <a:r>
              <a:rPr lang="en-US" sz="2400" b="1">
                <a:solidFill>
                  <a:srgbClr val="111111"/>
                </a:solidFill>
              </a:rPr>
              <a:t>3</a:t>
            </a:r>
            <a:r>
              <a:rPr lang="en-US" sz="2400" b="1" i="0">
                <a:solidFill>
                  <a:srgbClr val="111111"/>
                </a:solidFill>
                <a:effectLst/>
                <a:latin typeface="Lato" panose="020F0502020204030203" pitchFamily="34" charset="0"/>
                <a:ea typeface="Lato" panose="020F0502020204030203" pitchFamily="34" charset="0"/>
                <a:cs typeface="Lato" panose="020F0502020204030203" pitchFamily="34" charset="0"/>
              </a:rPr>
              <a:t>.1 Phần cứng</a:t>
            </a:r>
          </a:p>
        </p:txBody>
      </p:sp>
      <p:sp>
        <p:nvSpPr>
          <p:cNvPr id="7" name="TextBox 6">
            <a:extLst>
              <a:ext uri="{FF2B5EF4-FFF2-40B4-BE49-F238E27FC236}">
                <a16:creationId xmlns:a16="http://schemas.microsoft.com/office/drawing/2014/main" id="{34EBA448-04C0-348A-69D1-A088678DF65E}"/>
              </a:ext>
            </a:extLst>
          </p:cNvPr>
          <p:cNvSpPr txBox="1"/>
          <p:nvPr/>
        </p:nvSpPr>
        <p:spPr>
          <a:xfrm>
            <a:off x="384816" y="1186208"/>
            <a:ext cx="8374367" cy="5078313"/>
          </a:xfrm>
          <a:prstGeom prst="rect">
            <a:avLst/>
          </a:prstGeom>
          <a:noFill/>
        </p:spPr>
        <p:txBody>
          <a:bodyPr wrap="square">
            <a:spAutoFit/>
          </a:bodyPr>
          <a:lstStyle/>
          <a:p>
            <a:pPr marL="285750" indent="-285750">
              <a:buFont typeface="Arial" panose="020B0604020202020204" pitchFamily="34" charset="0"/>
              <a:buChar char="•"/>
            </a:pPr>
            <a:r>
              <a:rPr lang="vi-VN" b="0" i="0">
                <a:solidFill>
                  <a:srgbClr val="111111"/>
                </a:solidFill>
                <a:effectLst/>
              </a:rPr>
              <a:t>Trivium là một thiết kế hướng phần cứng tập trung vào sự linh hoạt. Nó nhằm mục đích trở nên gọn nhẹ trong các môi trường có hạn chế về số lượng cổng, tiết kiệm năng lượng trên các nền tảng có nguồn lực năng lượng hạn chế, và nhanh chóng trong các ứng dụng yêu cầu mã hóa tốc độ cao. </a:t>
            </a:r>
            <a:endParaRPr lang="en-US" b="0" i="0">
              <a:solidFill>
                <a:srgbClr val="111111"/>
              </a:solidFill>
              <a:effectLst/>
            </a:endParaRPr>
          </a:p>
          <a:p>
            <a:pPr marL="285750" indent="-285750">
              <a:buFont typeface="Arial" panose="020B0604020202020204" pitchFamily="34" charset="0"/>
              <a:buChar char="•"/>
            </a:pPr>
            <a:endParaRPr lang="en-US" b="0" i="0">
              <a:solidFill>
                <a:srgbClr val="111111"/>
              </a:solidFill>
              <a:effectLst/>
            </a:endParaRPr>
          </a:p>
          <a:p>
            <a:pPr marL="285750" indent="-285750">
              <a:buFont typeface="Arial" panose="020B0604020202020204" pitchFamily="34" charset="0"/>
              <a:buChar char="•"/>
            </a:pPr>
            <a:r>
              <a:rPr lang="vi-VN" b="0" i="0">
                <a:solidFill>
                  <a:srgbClr val="111111"/>
                </a:solidFill>
                <a:effectLst/>
              </a:rPr>
              <a:t>Yêu cầu cho một triển khai gọn nhẹ đề xuất một cách tiếp cận dựa trên bit. Nó cũng ưu tiên việc sử dụng một trạng thái nội bộ phi tuyến tính, để không lãng phí tất cả sự phi tuyến tính được xây dựng khó khăn ở đầu ra của bộ sinh dòng khóa. </a:t>
            </a:r>
            <a:endParaRPr lang="en-US" b="0" i="0">
              <a:solidFill>
                <a:srgbClr val="111111"/>
              </a:solidFill>
              <a:effectLst/>
            </a:endParaRPr>
          </a:p>
          <a:p>
            <a:endParaRPr lang="en-US" b="0" i="0">
              <a:solidFill>
                <a:srgbClr val="111111"/>
              </a:solidFill>
              <a:effectLst/>
            </a:endParaRPr>
          </a:p>
          <a:p>
            <a:pPr marL="285750" indent="-285750">
              <a:buFont typeface="Arial" panose="020B0604020202020204" pitchFamily="34" charset="0"/>
              <a:buChar char="•"/>
            </a:pPr>
            <a:r>
              <a:rPr lang="vi-VN" b="0" i="0">
                <a:solidFill>
                  <a:srgbClr val="111111"/>
                </a:solidFill>
                <a:effectLst/>
              </a:rPr>
              <a:t>Để cho phép triển khai tiết kiệm năng lượng và nhanh chóng, thiết kế cũng phải cung cấp một cách để song song hóa các hoạt động của nó. Trong trường hợp Trivium, điều này được thực hiện bằng cách đảm bảo rằng bất kỳ bit trạng thái nào không được sử dụng trong ít nhất 64 vòng lặp sau khi nó đã được sửa đổi. Như vậy, có thể tính toán cùng một lúc tới 64 vòng lặp, miễn là 3 cổng AND và 11 cổng XOR trong lược đồ gốc được nhân đôi một số lần tương ứng. Điều này cho phép tần số đồng hồ được chia cho một yếu tố 64 mà không ảnh hưởng đến thông lượng. </a:t>
            </a:r>
            <a:endParaRPr lang="en-US"/>
          </a:p>
        </p:txBody>
      </p:sp>
    </p:spTree>
    <p:extLst>
      <p:ext uri="{BB962C8B-B14F-4D97-AF65-F5344CB8AC3E}">
        <p14:creationId xmlns:p14="http://schemas.microsoft.com/office/powerpoint/2010/main" val="1859386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6FEF03-83E0-5362-795A-2CB8732AC637}"/>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5" name="Title 2">
            <a:extLst>
              <a:ext uri="{FF2B5EF4-FFF2-40B4-BE49-F238E27FC236}">
                <a16:creationId xmlns:a16="http://schemas.microsoft.com/office/drawing/2014/main" id="{625A62EC-EAE7-E1EA-B468-E645DE5249EF}"/>
              </a:ext>
            </a:extLst>
          </p:cNvPr>
          <p:cNvSpPr>
            <a:spLocks noGrp="1"/>
          </p:cNvSpPr>
          <p:nvPr>
            <p:ph type="title"/>
          </p:nvPr>
        </p:nvSpPr>
        <p:spPr>
          <a:xfrm>
            <a:off x="234950" y="79375"/>
            <a:ext cx="8674100" cy="450850"/>
          </a:xfrm>
        </p:spPr>
        <p:txBody>
          <a:bodyPr/>
          <a:lstStyle/>
          <a:p>
            <a:pPr marL="514350" indent="-514350">
              <a:buClr>
                <a:schemeClr val="bg1"/>
              </a:buClr>
              <a:buFont typeface="+mj-lt"/>
              <a:buAutoNum type="arabicPeriod" startAt="3"/>
            </a:pPr>
            <a:r>
              <a:rPr lang="en-US"/>
              <a:t>Triển khai</a:t>
            </a:r>
          </a:p>
        </p:txBody>
      </p:sp>
      <p:sp>
        <p:nvSpPr>
          <p:cNvPr id="6" name="Content Placeholder 4">
            <a:extLst>
              <a:ext uri="{FF2B5EF4-FFF2-40B4-BE49-F238E27FC236}">
                <a16:creationId xmlns:a16="http://schemas.microsoft.com/office/drawing/2014/main" id="{84004943-A38D-E896-C99F-03563749910E}"/>
              </a:ext>
            </a:extLst>
          </p:cNvPr>
          <p:cNvSpPr txBox="1">
            <a:spLocks noGrp="1"/>
          </p:cNvSpPr>
          <p:nvPr>
            <p:ph sz="quarter" idx="13"/>
          </p:nvPr>
        </p:nvSpPr>
        <p:spPr>
          <a:xfrm>
            <a:off x="234950" y="841375"/>
            <a:ext cx="8674100" cy="5303838"/>
          </a:xfrm>
          <a:prstGeom prst="rect">
            <a:avLst/>
          </a:prstGeom>
          <a:noFill/>
        </p:spPr>
        <p:txBody>
          <a:bodyPr wrap="square">
            <a:spAutoFit/>
          </a:bodyPr>
          <a:lstStyle/>
          <a:p>
            <a:pPr marL="0" indent="0">
              <a:buNone/>
            </a:pPr>
            <a:r>
              <a:rPr lang="en-US" sz="2400" b="1">
                <a:solidFill>
                  <a:srgbClr val="111111"/>
                </a:solidFill>
              </a:rPr>
              <a:t>3</a:t>
            </a:r>
            <a:r>
              <a:rPr lang="en-US" sz="2400" b="1" i="0">
                <a:solidFill>
                  <a:srgbClr val="111111"/>
                </a:solidFill>
                <a:effectLst/>
                <a:latin typeface="Lato" panose="020F0502020204030203" pitchFamily="34" charset="0"/>
                <a:ea typeface="Lato" panose="020F0502020204030203" pitchFamily="34" charset="0"/>
                <a:cs typeface="Lato" panose="020F0502020204030203" pitchFamily="34" charset="0"/>
              </a:rPr>
              <a:t>.1 Phần cứng</a:t>
            </a:r>
          </a:p>
        </p:txBody>
      </p:sp>
      <p:sp>
        <p:nvSpPr>
          <p:cNvPr id="7" name="Content Placeholder 4">
            <a:extLst>
              <a:ext uri="{FF2B5EF4-FFF2-40B4-BE49-F238E27FC236}">
                <a16:creationId xmlns:a16="http://schemas.microsoft.com/office/drawing/2014/main" id="{56279E42-C55D-831D-340B-D008A9490DD7}"/>
              </a:ext>
            </a:extLst>
          </p:cNvPr>
          <p:cNvSpPr txBox="1">
            <a:spLocks/>
          </p:cNvSpPr>
          <p:nvPr/>
        </p:nvSpPr>
        <p:spPr>
          <a:xfrm>
            <a:off x="234950" y="841375"/>
            <a:ext cx="8674100" cy="424732"/>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a:solidFill>
                  <a:srgbClr val="111111"/>
                </a:solidFill>
              </a:rPr>
              <a:t>3.1 Phần cứng</a:t>
            </a:r>
          </a:p>
        </p:txBody>
      </p:sp>
      <p:sp>
        <p:nvSpPr>
          <p:cNvPr id="11" name="TextBox 10">
            <a:extLst>
              <a:ext uri="{FF2B5EF4-FFF2-40B4-BE49-F238E27FC236}">
                <a16:creationId xmlns:a16="http://schemas.microsoft.com/office/drawing/2014/main" id="{C7C61A52-15EB-437A-DC5E-B134733B4011}"/>
              </a:ext>
            </a:extLst>
          </p:cNvPr>
          <p:cNvSpPr txBox="1"/>
          <p:nvPr/>
        </p:nvSpPr>
        <p:spPr>
          <a:xfrm>
            <a:off x="337351" y="1266107"/>
            <a:ext cx="8353888" cy="1477328"/>
          </a:xfrm>
          <a:prstGeom prst="rect">
            <a:avLst/>
          </a:prstGeom>
          <a:noFill/>
        </p:spPr>
        <p:txBody>
          <a:bodyPr wrap="square" rtlCol="0">
            <a:spAutoFit/>
          </a:bodyPr>
          <a:lstStyle/>
          <a:p>
            <a:pPr marL="285750" indent="-285750">
              <a:buFont typeface="Arial" panose="020B0604020202020204" pitchFamily="34" charset="0"/>
              <a:buChar char="•"/>
            </a:pPr>
            <a:r>
              <a:rPr lang="en-US"/>
              <a:t>Với </a:t>
            </a:r>
            <a:r>
              <a:rPr lang="en-US" b="0" i="0">
                <a:solidFill>
                  <a:srgbClr val="111111"/>
                </a:solidFill>
                <a:effectLst/>
                <a:latin typeface="-apple-system"/>
              </a:rPr>
              <a:t>12 cổng NAND cho mỗi Flip-flop, 2.5 cổng cho mỗi XOR, và 1.5 cổng cho mỗi AND. </a:t>
            </a:r>
            <a:r>
              <a:rPr lang="en-US">
                <a:solidFill>
                  <a:srgbClr val="111111"/>
                </a:solidFill>
                <a:latin typeface="-apple-system"/>
              </a:rPr>
              <a:t>C</a:t>
            </a:r>
            <a:r>
              <a:rPr lang="vi-VN" b="0" i="0">
                <a:solidFill>
                  <a:srgbClr val="111111"/>
                </a:solidFill>
                <a:effectLst/>
                <a:latin typeface="-apple-system"/>
              </a:rPr>
              <a:t>húng </a:t>
            </a:r>
            <a:r>
              <a:rPr lang="en-US" b="0" i="0">
                <a:solidFill>
                  <a:srgbClr val="111111"/>
                </a:solidFill>
                <a:effectLst/>
                <a:latin typeface="-apple-system"/>
              </a:rPr>
              <a:t>ta</a:t>
            </a:r>
            <a:r>
              <a:rPr lang="vi-VN" b="0" i="0">
                <a:solidFill>
                  <a:srgbClr val="111111"/>
                </a:solidFill>
                <a:effectLst/>
                <a:latin typeface="-apple-system"/>
              </a:rPr>
              <a:t> có thể tính toán một ước lượng về số lượng cổng cho các mức độ song song hóa khác nhau. </a:t>
            </a:r>
            <a:endParaRPr lang="en-US" b="0" i="0">
              <a:solidFill>
                <a:srgbClr val="111111"/>
              </a:solidFill>
              <a:effectLst/>
              <a:latin typeface="-apple-system"/>
            </a:endParaRPr>
          </a:p>
          <a:p>
            <a:pPr marL="285750" indent="-285750">
              <a:buFont typeface="Arial" panose="020B0604020202020204" pitchFamily="34" charset="0"/>
              <a:buChar char="•"/>
            </a:pPr>
            <a:r>
              <a:rPr lang="en-US">
                <a:solidFill>
                  <a:srgbClr val="111111"/>
                </a:solidFill>
                <a:latin typeface="-apple-system"/>
              </a:rPr>
              <a:t>Kết quả được thể hiện trong bảng dưới đây : </a:t>
            </a:r>
          </a:p>
          <a:p>
            <a:endParaRPr lang="en-US"/>
          </a:p>
        </p:txBody>
      </p:sp>
      <p:pic>
        <p:nvPicPr>
          <p:cNvPr id="12" name="Picture 11">
            <a:extLst>
              <a:ext uri="{FF2B5EF4-FFF2-40B4-BE49-F238E27FC236}">
                <a16:creationId xmlns:a16="http://schemas.microsoft.com/office/drawing/2014/main" id="{89E47965-A461-2220-9A7E-79BDE241936D}"/>
              </a:ext>
            </a:extLst>
          </p:cNvPr>
          <p:cNvPicPr>
            <a:picLocks noChangeAspect="1"/>
          </p:cNvPicPr>
          <p:nvPr/>
        </p:nvPicPr>
        <p:blipFill>
          <a:blip r:embed="rId2"/>
          <a:stretch>
            <a:fillRect/>
          </a:stretch>
        </p:blipFill>
        <p:spPr>
          <a:xfrm>
            <a:off x="1342027" y="2462077"/>
            <a:ext cx="6344535" cy="1933845"/>
          </a:xfrm>
          <a:prstGeom prst="rect">
            <a:avLst/>
          </a:prstGeom>
        </p:spPr>
      </p:pic>
      <p:sp>
        <p:nvSpPr>
          <p:cNvPr id="13" name="TextBox 12">
            <a:extLst>
              <a:ext uri="{FF2B5EF4-FFF2-40B4-BE49-F238E27FC236}">
                <a16:creationId xmlns:a16="http://schemas.microsoft.com/office/drawing/2014/main" id="{15D96B63-BBDB-B55F-B79C-17E7039E0A94}"/>
              </a:ext>
            </a:extLst>
          </p:cNvPr>
          <p:cNvSpPr txBox="1"/>
          <p:nvPr/>
        </p:nvSpPr>
        <p:spPr>
          <a:xfrm>
            <a:off x="1342026" y="4395922"/>
            <a:ext cx="6344535" cy="1015663"/>
          </a:xfrm>
          <a:prstGeom prst="rect">
            <a:avLst/>
          </a:prstGeom>
          <a:noFill/>
        </p:spPr>
        <p:txBody>
          <a:bodyPr wrap="square" rtlCol="0">
            <a:spAutoFit/>
          </a:bodyPr>
          <a:lstStyle/>
          <a:p>
            <a:pPr algn="ctr"/>
            <a:r>
              <a:rPr lang="en-US" sz="2000" b="1" i="0">
                <a:solidFill>
                  <a:srgbClr val="000000"/>
                </a:solidFill>
                <a:effectLst/>
                <a:latin typeface="Arial" panose="020B0604020202020204" pitchFamily="34" charset="0"/>
                <a:cs typeface="Arial" panose="020B0604020202020204" pitchFamily="34" charset="0"/>
              </a:rPr>
              <a:t>Hình 3: </a:t>
            </a:r>
            <a:r>
              <a:rPr lang="vi-VN" sz="2000" b="1" i="0">
                <a:solidFill>
                  <a:srgbClr val="000000"/>
                </a:solidFill>
                <a:effectLst/>
              </a:rPr>
              <a:t>Số lượng cổng ước tính của việc triển khai phần cứng 1 bit đến 64 bit</a:t>
            </a:r>
            <a:r>
              <a:rPr lang="vi-VN" sz="2000" b="1"/>
              <a:t> </a:t>
            </a:r>
            <a:br>
              <a:rPr lang="vi-VN" sz="2000" b="1"/>
            </a:br>
            <a:endParaRPr lang="en-US" sz="2000" b="1"/>
          </a:p>
        </p:txBody>
      </p:sp>
    </p:spTree>
    <p:extLst>
      <p:ext uri="{BB962C8B-B14F-4D97-AF65-F5344CB8AC3E}">
        <p14:creationId xmlns:p14="http://schemas.microsoft.com/office/powerpoint/2010/main" val="2616402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6C164D-41EF-B14D-9980-C9BD8699CD27}"/>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5" name="Title 2">
            <a:extLst>
              <a:ext uri="{FF2B5EF4-FFF2-40B4-BE49-F238E27FC236}">
                <a16:creationId xmlns:a16="http://schemas.microsoft.com/office/drawing/2014/main" id="{DCC6D617-CB55-772C-0AA0-C86143C1A76F}"/>
              </a:ext>
            </a:extLst>
          </p:cNvPr>
          <p:cNvSpPr>
            <a:spLocks noGrp="1"/>
          </p:cNvSpPr>
          <p:nvPr>
            <p:ph type="title"/>
          </p:nvPr>
        </p:nvSpPr>
        <p:spPr>
          <a:xfrm>
            <a:off x="234950" y="79375"/>
            <a:ext cx="8674100" cy="450850"/>
          </a:xfrm>
        </p:spPr>
        <p:txBody>
          <a:bodyPr/>
          <a:lstStyle/>
          <a:p>
            <a:pPr marL="514350" indent="-514350">
              <a:buClr>
                <a:schemeClr val="bg1"/>
              </a:buClr>
              <a:buFont typeface="+mj-lt"/>
              <a:buAutoNum type="arabicPeriod" startAt="3"/>
            </a:pPr>
            <a:r>
              <a:rPr lang="en-US"/>
              <a:t>Triển khai</a:t>
            </a:r>
          </a:p>
        </p:txBody>
      </p:sp>
      <p:sp>
        <p:nvSpPr>
          <p:cNvPr id="6" name="Content Placeholder 4">
            <a:extLst>
              <a:ext uri="{FF2B5EF4-FFF2-40B4-BE49-F238E27FC236}">
                <a16:creationId xmlns:a16="http://schemas.microsoft.com/office/drawing/2014/main" id="{6F1760B8-8C59-E15F-A5F0-6DAA16225564}"/>
              </a:ext>
            </a:extLst>
          </p:cNvPr>
          <p:cNvSpPr txBox="1">
            <a:spLocks noGrp="1"/>
          </p:cNvSpPr>
          <p:nvPr>
            <p:ph sz="quarter" idx="13"/>
          </p:nvPr>
        </p:nvSpPr>
        <p:spPr>
          <a:xfrm>
            <a:off x="234950" y="841375"/>
            <a:ext cx="8674100" cy="424732"/>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a:solidFill>
                  <a:srgbClr val="111111"/>
                </a:solidFill>
              </a:rPr>
              <a:t>3.2 Phần mềm</a:t>
            </a:r>
          </a:p>
        </p:txBody>
      </p:sp>
      <p:sp>
        <p:nvSpPr>
          <p:cNvPr id="9" name="TextBox 8">
            <a:extLst>
              <a:ext uri="{FF2B5EF4-FFF2-40B4-BE49-F238E27FC236}">
                <a16:creationId xmlns:a16="http://schemas.microsoft.com/office/drawing/2014/main" id="{D4CA4EEC-2492-CF78-4715-0C82A95FE852}"/>
              </a:ext>
            </a:extLst>
          </p:cNvPr>
          <p:cNvSpPr txBox="1"/>
          <p:nvPr/>
        </p:nvSpPr>
        <p:spPr>
          <a:xfrm>
            <a:off x="234949" y="1266107"/>
            <a:ext cx="8775885" cy="923330"/>
          </a:xfrm>
          <a:prstGeom prst="rect">
            <a:avLst/>
          </a:prstGeom>
          <a:noFill/>
        </p:spPr>
        <p:txBody>
          <a:bodyPr wrap="square">
            <a:spAutoFit/>
          </a:bodyPr>
          <a:lstStyle/>
          <a:p>
            <a:pPr marL="285750" indent="-285750">
              <a:buFont typeface="Arial" panose="020B0604020202020204" pitchFamily="34" charset="0"/>
              <a:buChar char="•"/>
            </a:pPr>
            <a:r>
              <a:rPr lang="vi-VN" b="0" i="0">
                <a:solidFill>
                  <a:srgbClr val="111111"/>
                </a:solidFill>
                <a:effectLst/>
                <a:latin typeface="-apple-system"/>
              </a:rPr>
              <a:t>Mặc dù Trivium không nhắm đến các ứng dụng phần mềm, thuật toán mã hóa vẫn còn hiệu quả đáng kể trên một PC tiêu chuẩn. Hiệu suất được đo của C</a:t>
            </a:r>
            <a:r>
              <a:rPr lang="en-US" b="0" i="0">
                <a:solidFill>
                  <a:srgbClr val="111111"/>
                </a:solidFill>
                <a:effectLst/>
                <a:latin typeface="-apple-system"/>
              </a:rPr>
              <a:t>-code</a:t>
            </a:r>
            <a:r>
              <a:rPr lang="vi-VN" b="0" i="0">
                <a:solidFill>
                  <a:srgbClr val="111111"/>
                </a:solidFill>
                <a:effectLst/>
                <a:latin typeface="-apple-system"/>
              </a:rPr>
              <a:t> tham chiếu trên một bộ vi xử lý Xeon 1.5 GHz có thể được </a:t>
            </a:r>
            <a:r>
              <a:rPr lang="en-US" b="0" i="0">
                <a:solidFill>
                  <a:srgbClr val="111111"/>
                </a:solidFill>
                <a:effectLst/>
                <a:latin typeface="-apple-system"/>
              </a:rPr>
              <a:t>nhìn thấy trong bảng dưới đây: </a:t>
            </a:r>
            <a:endParaRPr lang="en-US"/>
          </a:p>
        </p:txBody>
      </p:sp>
      <p:pic>
        <p:nvPicPr>
          <p:cNvPr id="10" name="Picture 9">
            <a:extLst>
              <a:ext uri="{FF2B5EF4-FFF2-40B4-BE49-F238E27FC236}">
                <a16:creationId xmlns:a16="http://schemas.microsoft.com/office/drawing/2014/main" id="{7C2C9BF1-BE2D-8564-86C9-A906E7993EE9}"/>
              </a:ext>
            </a:extLst>
          </p:cNvPr>
          <p:cNvPicPr>
            <a:picLocks noChangeAspect="1"/>
          </p:cNvPicPr>
          <p:nvPr/>
        </p:nvPicPr>
        <p:blipFill>
          <a:blip r:embed="rId2"/>
          <a:stretch>
            <a:fillRect/>
          </a:stretch>
        </p:blipFill>
        <p:spPr>
          <a:xfrm>
            <a:off x="2290444" y="2189437"/>
            <a:ext cx="4563112" cy="157184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8E4EE28-2919-4D4E-F23D-B74DBD8E970C}"/>
                  </a:ext>
                </a:extLst>
              </p:cNvPr>
              <p:cNvSpPr txBox="1"/>
              <p:nvPr/>
            </p:nvSpPr>
            <p:spPr>
              <a:xfrm>
                <a:off x="734472" y="3761281"/>
                <a:ext cx="7776838" cy="713400"/>
              </a:xfrm>
              <a:prstGeom prst="rect">
                <a:avLst/>
              </a:prstGeom>
              <a:noFill/>
            </p:spPr>
            <p:txBody>
              <a:bodyPr wrap="square" rtlCol="0">
                <a:spAutoFit/>
              </a:bodyPr>
              <a:lstStyle/>
              <a:p>
                <a:pPr algn="ctr"/>
                <a:r>
                  <a:rPr lang="en-US" sz="2000" b="1">
                    <a:latin typeface="Arial" panose="020B0604020202020204" pitchFamily="34" charset="0"/>
                    <a:cs typeface="Arial" panose="020B0604020202020204" pitchFamily="34" charset="0"/>
                  </a:rPr>
                  <a:t>Hình 4: Hiệu suất đo được trên CPU </a:t>
                </a:r>
                <a14:m>
                  <m:oMath xmlns:m="http://schemas.openxmlformats.org/officeDocument/2006/math">
                    <m:sSup>
                      <m:sSupPr>
                        <m:ctrlPr>
                          <a:rPr lang="pt-BR" sz="2000" b="1" i="1" smtClean="0">
                            <a:solidFill>
                              <a:srgbClr val="000000"/>
                            </a:solidFill>
                            <a:effectLst/>
                            <a:latin typeface="Cambria Math" panose="02040503050406030204" pitchFamily="18" charset="0"/>
                          </a:rPr>
                        </m:ctrlPr>
                      </m:sSupPr>
                      <m:e>
                        <m:r>
                          <a:rPr lang="en-US" sz="2000" b="1" i="0" smtClean="0">
                            <a:solidFill>
                              <a:srgbClr val="000000"/>
                            </a:solidFill>
                            <a:effectLst/>
                            <a:latin typeface="Cambria Math" panose="02040503050406030204" pitchFamily="18" charset="0"/>
                          </a:rPr>
                          <m:t>𝐈𝐧𝐭𝐞𝐥</m:t>
                        </m:r>
                      </m:e>
                      <m:sup>
                        <m:r>
                          <a:rPr lang="en-US" sz="2000" b="1" i="0" smtClean="0">
                            <a:solidFill>
                              <a:srgbClr val="000000"/>
                            </a:solidFill>
                            <a:effectLst/>
                            <a:latin typeface="Cambria Math" panose="02040503050406030204" pitchFamily="18" charset="0"/>
                          </a:rPr>
                          <m:t>𝐑</m:t>
                        </m:r>
                      </m:sup>
                    </m:sSup>
                    <m:r>
                      <a:rPr lang="pt-BR" sz="2000" b="1" i="0" smtClean="0">
                        <a:solidFill>
                          <a:srgbClr val="000000"/>
                        </a:solidFill>
                        <a:effectLst/>
                        <a:latin typeface="Cambria Math" panose="02040503050406030204" pitchFamily="18" charset="0"/>
                      </a:rPr>
                      <m:t> </m:t>
                    </m:r>
                    <m:sSup>
                      <m:sSupPr>
                        <m:ctrlPr>
                          <a:rPr lang="pt-BR" sz="2000" b="1" i="1" smtClean="0">
                            <a:solidFill>
                              <a:srgbClr val="000000"/>
                            </a:solidFill>
                            <a:effectLst/>
                            <a:latin typeface="Cambria Math" panose="02040503050406030204" pitchFamily="18" charset="0"/>
                          </a:rPr>
                        </m:ctrlPr>
                      </m:sSupPr>
                      <m:e>
                        <m:r>
                          <a:rPr lang="pt-BR" sz="2000" b="1" i="0">
                            <a:solidFill>
                              <a:srgbClr val="000000"/>
                            </a:solidFill>
                            <a:latin typeface="Cambria Math" panose="02040503050406030204" pitchFamily="18" charset="0"/>
                          </a:rPr>
                          <m:t>𝐗𝐞𝐨𝐧</m:t>
                        </m:r>
                      </m:e>
                      <m:sup>
                        <m:r>
                          <a:rPr lang="en-US" sz="2000" b="1" i="0" smtClean="0">
                            <a:solidFill>
                              <a:srgbClr val="000000"/>
                            </a:solidFill>
                            <a:effectLst/>
                            <a:latin typeface="Cambria Math" panose="02040503050406030204" pitchFamily="18" charset="0"/>
                          </a:rPr>
                          <m:t>𝐓𝐌</m:t>
                        </m:r>
                      </m:sup>
                    </m:sSup>
                    <m:r>
                      <a:rPr lang="pt-BR" sz="2000" b="1" i="0" smtClean="0">
                        <a:solidFill>
                          <a:srgbClr val="000000"/>
                        </a:solidFill>
                        <a:effectLst/>
                        <a:latin typeface="Cambria Math" panose="02040503050406030204" pitchFamily="18" charset="0"/>
                      </a:rPr>
                      <m:t> </m:t>
                    </m:r>
                  </m:oMath>
                </a14:m>
                <a:r>
                  <a:rPr lang="pt-BR" sz="2000" b="1" i="0">
                    <a:solidFill>
                      <a:srgbClr val="000000"/>
                    </a:solidFill>
                    <a:effectLst/>
                    <a:latin typeface="Arial" panose="020B0604020202020204" pitchFamily="34" charset="0"/>
                    <a:cs typeface="Arial" panose="020B0604020202020204" pitchFamily="34" charset="0"/>
                  </a:rPr>
                  <a:t>1.5 GHz</a:t>
                </a:r>
                <a:r>
                  <a:rPr lang="pt-BR" sz="2000" b="1">
                    <a:latin typeface="Arial" panose="020B0604020202020204" pitchFamily="34" charset="0"/>
                    <a:cs typeface="Arial" panose="020B0604020202020204" pitchFamily="34" charset="0"/>
                  </a:rPr>
                  <a:t> </a:t>
                </a:r>
                <a:br>
                  <a:rPr lang="pt-BR" sz="2000" b="1">
                    <a:latin typeface="Arial" panose="020B0604020202020204" pitchFamily="34" charset="0"/>
                    <a:cs typeface="Arial" panose="020B0604020202020204" pitchFamily="34" charset="0"/>
                  </a:rPr>
                </a:br>
                <a:endParaRPr lang="en-US" sz="2000" b="1">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B8E4EE28-2919-4D4E-F23D-B74DBD8E970C}"/>
                  </a:ext>
                </a:extLst>
              </p:cNvPr>
              <p:cNvSpPr txBox="1">
                <a:spLocks noRot="1" noChangeAspect="1" noMove="1" noResize="1" noEditPoints="1" noAdjustHandles="1" noChangeArrowheads="1" noChangeShapeType="1" noTextEdit="1"/>
              </p:cNvSpPr>
              <p:nvPr/>
            </p:nvSpPr>
            <p:spPr>
              <a:xfrm>
                <a:off x="734472" y="3761281"/>
                <a:ext cx="7776838" cy="713400"/>
              </a:xfrm>
              <a:prstGeom prst="rect">
                <a:avLst/>
              </a:prstGeom>
              <a:blipFill>
                <a:blip r:embed="rId3"/>
                <a:stretch>
                  <a:fillRect t="-3419"/>
                </a:stretch>
              </a:blipFill>
            </p:spPr>
            <p:txBody>
              <a:bodyPr/>
              <a:lstStyle/>
              <a:p>
                <a:r>
                  <a:rPr lang="en-US">
                    <a:noFill/>
                  </a:rPr>
                  <a:t> </a:t>
                </a:r>
              </a:p>
            </p:txBody>
          </p:sp>
        </mc:Fallback>
      </mc:AlternateContent>
    </p:spTree>
    <p:extLst>
      <p:ext uri="{BB962C8B-B14F-4D97-AF65-F5344CB8AC3E}">
        <p14:creationId xmlns:p14="http://schemas.microsoft.com/office/powerpoint/2010/main" val="4054350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59C201-4546-7F8D-0461-460C6EE7B5C2}"/>
              </a:ext>
            </a:extLst>
          </p:cNvPr>
          <p:cNvSpPr>
            <a:spLocks noGrp="1"/>
          </p:cNvSpPr>
          <p:nvPr>
            <p:ph type="title"/>
          </p:nvPr>
        </p:nvSpPr>
        <p:spPr>
          <a:xfrm>
            <a:off x="360759" y="3752849"/>
            <a:ext cx="2468166" cy="2452687"/>
          </a:xfrm>
        </p:spPr>
        <p:txBody>
          <a:bodyPr vert="horz" lIns="91440" tIns="45720" rIns="91440" bIns="45720" rtlCol="0" anchor="ctr">
            <a:normAutofit/>
          </a:bodyPr>
          <a:lstStyle/>
          <a:p>
            <a:pPr marL="514350" indent="-514350">
              <a:buFont typeface="+mj-lt"/>
              <a:buAutoNum type="arabicPeriod" startAt="4"/>
            </a:pPr>
            <a:r>
              <a:rPr lang="en-US" sz="3100">
                <a:solidFill>
                  <a:schemeClr val="tx1"/>
                </a:solidFill>
                <a:latin typeface="+mj-lt"/>
                <a:ea typeface="+mj-ea"/>
                <a:cs typeface="+mj-cs"/>
              </a:rPr>
              <a:t> Bảo mật </a:t>
            </a:r>
          </a:p>
        </p:txBody>
      </p:sp>
      <p:pic>
        <p:nvPicPr>
          <p:cNvPr id="6" name="Picture 5" descr="A close-up of a circuit board&#10;&#10;Description automatically generated">
            <a:extLst>
              <a:ext uri="{FF2B5EF4-FFF2-40B4-BE49-F238E27FC236}">
                <a16:creationId xmlns:a16="http://schemas.microsoft.com/office/drawing/2014/main" id="{766B9CDA-8B1C-2C42-9CD5-99D3CD5FE600}"/>
              </a:ext>
            </a:extLst>
          </p:cNvPr>
          <p:cNvPicPr>
            <a:picLocks noChangeAspect="1"/>
          </p:cNvPicPr>
          <p:nvPr/>
        </p:nvPicPr>
        <p:blipFill rotWithShape="1">
          <a:blip r:embed="rId2">
            <a:extLst>
              <a:ext uri="{28A0092B-C50C-407E-A947-70E740481C1C}">
                <a14:useLocalDpi xmlns:a14="http://schemas.microsoft.com/office/drawing/2010/main" val="0"/>
              </a:ext>
            </a:extLst>
          </a:blip>
          <a:srcRect t="17856" b="17216"/>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AAF72E1-7031-4A08-3C5E-14258A574B1B}"/>
                  </a:ext>
                </a:extLst>
              </p:cNvPr>
              <p:cNvSpPr>
                <a:spLocks noGrp="1"/>
              </p:cNvSpPr>
              <p:nvPr>
                <p:ph sz="quarter" idx="13"/>
              </p:nvPr>
            </p:nvSpPr>
            <p:spPr>
              <a:xfrm>
                <a:off x="3167986" y="3752850"/>
                <a:ext cx="5614060" cy="2452687"/>
              </a:xfrm>
            </p:spPr>
            <p:txBody>
              <a:bodyPr vert="horz" lIns="91440" tIns="45720" rIns="91440" bIns="45720" rtlCol="0" anchor="ctr">
                <a:normAutofit/>
              </a:bodyPr>
              <a:lstStyle/>
              <a:p>
                <a:r>
                  <a:rPr lang="en-US" sz="1600" b="0" i="0">
                    <a:effectLst/>
                    <a:latin typeface="+mn-lt"/>
                    <a:ea typeface="+mn-ea"/>
                    <a:cs typeface="+mn-cs"/>
                  </a:rPr>
                  <a:t>Yêu cầu bảo mật đặt ra cho Trivium là bất kỳ loại tấn công mã hóa nào cũng không nên dễ dàng áp dụng cho Trivium hơn so với bất kỳ thuật toán mã hóa dòng khác có thể tưởng tượng với các tham số bên ngoài giống nhau (tức là, bất kỳ thuật toán mã hóa nào có khả năng tạo ra tối đa </a:t>
                </a:r>
                <a14:m>
                  <m:oMath xmlns:m="http://schemas.openxmlformats.org/officeDocument/2006/math">
                    <m:sSup>
                      <m:sSupPr>
                        <m:ctrlPr>
                          <a:rPr lang="en-US" sz="1600" b="0" i="1">
                            <a:effectLst/>
                            <a:latin typeface="Cambria Math" panose="02040503050406030204" pitchFamily="18" charset="0"/>
                            <a:ea typeface="+mn-ea"/>
                            <a:cs typeface="+mn-cs"/>
                          </a:rPr>
                        </m:ctrlPr>
                      </m:sSupPr>
                      <m:e>
                        <m:r>
                          <a:rPr lang="en-US" sz="1600" b="0" i="1">
                            <a:effectLst/>
                            <a:latin typeface="Cambria Math" panose="02040503050406030204" pitchFamily="18" charset="0"/>
                            <a:ea typeface="+mn-ea"/>
                            <a:cs typeface="+mn-cs"/>
                          </a:rPr>
                          <m:t>2</m:t>
                        </m:r>
                      </m:e>
                      <m:sup>
                        <m:r>
                          <a:rPr lang="en-US" sz="1600" b="0" i="1">
                            <a:effectLst/>
                            <a:latin typeface="Cambria Math" panose="02040503050406030204" pitchFamily="18" charset="0"/>
                            <a:ea typeface="+mn-ea"/>
                            <a:cs typeface="+mn-cs"/>
                          </a:rPr>
                          <m:t>64</m:t>
                        </m:r>
                      </m:sup>
                    </m:sSup>
                  </m:oMath>
                </a14:m>
                <a:r>
                  <a:rPr lang="en-US" sz="1600" b="0" i="0">
                    <a:effectLst/>
                    <a:latin typeface="+mn-lt"/>
                    <a:ea typeface="+mn-ea"/>
                    <a:cs typeface="+mn-cs"/>
                  </a:rPr>
                  <a:t> bit dòng khóa từ một khóa bí mật 80-bit và một IV 80-bit)</a:t>
                </a:r>
                <a:endParaRPr lang="en-US" sz="1600">
                  <a:latin typeface="+mn-lt"/>
                  <a:ea typeface="+mn-ea"/>
                  <a:cs typeface="+mn-cs"/>
                </a:endParaRPr>
              </a:p>
            </p:txBody>
          </p:sp>
        </mc:Choice>
        <mc:Fallback xmlns="">
          <p:sp>
            <p:nvSpPr>
              <p:cNvPr id="4" name="Content Placeholder 3">
                <a:extLst>
                  <a:ext uri="{FF2B5EF4-FFF2-40B4-BE49-F238E27FC236}">
                    <a16:creationId xmlns:a16="http://schemas.microsoft.com/office/drawing/2014/main" id="{5AAF72E1-7031-4A08-3C5E-14258A574B1B}"/>
                  </a:ext>
                </a:extLst>
              </p:cNvPr>
              <p:cNvSpPr>
                <a:spLocks noGrp="1" noRot="1" noChangeAspect="1" noMove="1" noResize="1" noEditPoints="1" noAdjustHandles="1" noChangeArrowheads="1" noChangeShapeType="1" noTextEdit="1"/>
              </p:cNvSpPr>
              <p:nvPr>
                <p:ph sz="quarter" idx="13"/>
              </p:nvPr>
            </p:nvSpPr>
            <p:spPr>
              <a:xfrm>
                <a:off x="3167986" y="3752850"/>
                <a:ext cx="5614060" cy="2452687"/>
              </a:xfrm>
              <a:blipFill>
                <a:blip r:embed="rId3"/>
                <a:stretch>
                  <a:fillRect l="-434" r="-119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A6E52712-2CE9-24D5-24B0-35316A0C164D}"/>
              </a:ext>
            </a:extLst>
          </p:cNvPr>
          <p:cNvSpPr>
            <a:spLocks noGrp="1"/>
          </p:cNvSpPr>
          <p:nvPr>
            <p:ph type="sldNum" sz="quarter" idx="12"/>
          </p:nvPr>
        </p:nvSpPr>
        <p:spPr>
          <a:xfrm>
            <a:off x="6648450" y="6356350"/>
            <a:ext cx="2057400" cy="365125"/>
          </a:xfrm>
        </p:spPr>
        <p:txBody>
          <a:bodyPr vert="horz" lIns="91440" tIns="45720" rIns="91440" bIns="45720" rtlCol="0" anchor="ctr">
            <a:normAutofit/>
          </a:bodyPr>
          <a:lstStyle/>
          <a:p>
            <a:pPr defTabSz="914400">
              <a:spcAft>
                <a:spcPts val="600"/>
              </a:spcAft>
              <a:defRPr/>
            </a:pPr>
            <a:fld id="{9EA0BE3B-158A-4EDF-80DC-E394A0D1600F}" type="slidenum">
              <a:rPr lang="en-US" sz="1000" b="0">
                <a:solidFill>
                  <a:schemeClr val="tx1">
                    <a:lumMod val="75000"/>
                    <a:lumOff val="25000"/>
                  </a:schemeClr>
                </a:solidFill>
                <a:latin typeface="Calibri" panose="020F0502020204030204"/>
                <a:ea typeface="+mn-ea"/>
                <a:cs typeface="+mn-cs"/>
              </a:rPr>
              <a:pPr defTabSz="914400">
                <a:spcAft>
                  <a:spcPts val="600"/>
                </a:spcAft>
                <a:defRPr/>
              </a:pPr>
              <a:t>14</a:t>
            </a:fld>
            <a:endParaRPr lang="en-US" sz="1000" b="0">
              <a:solidFill>
                <a:schemeClr val="tx1">
                  <a:lumMod val="75000"/>
                  <a:lumOff val="25000"/>
                </a:schemeClr>
              </a:solidFill>
              <a:latin typeface="Calibri" panose="020F0502020204030204"/>
              <a:ea typeface="+mn-ea"/>
              <a:cs typeface="+mn-cs"/>
            </a:endParaRPr>
          </a:p>
        </p:txBody>
      </p:sp>
    </p:spTree>
    <p:extLst>
      <p:ext uri="{BB962C8B-B14F-4D97-AF65-F5344CB8AC3E}">
        <p14:creationId xmlns:p14="http://schemas.microsoft.com/office/powerpoint/2010/main" val="2369133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8B1EC2-F55B-4E97-BFD0-1C2A98D0C7F9}"/>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76849FD0-801B-C4BA-0154-6066C3929A1F}"/>
              </a:ext>
            </a:extLst>
          </p:cNvPr>
          <p:cNvSpPr>
            <a:spLocks noGrp="1"/>
          </p:cNvSpPr>
          <p:nvPr>
            <p:ph type="title"/>
          </p:nvPr>
        </p:nvSpPr>
        <p:spPr/>
        <p:txBody>
          <a:bodyPr/>
          <a:lstStyle/>
          <a:p>
            <a:pPr marL="514350" indent="-514350">
              <a:buClr>
                <a:schemeClr val="bg1"/>
              </a:buClr>
              <a:buFont typeface="+mj-lt"/>
              <a:buAutoNum type="arabicPeriod" startAt="4"/>
            </a:pPr>
            <a:r>
              <a:rPr lang="en-US"/>
              <a:t>Bảo mật</a:t>
            </a:r>
          </a:p>
        </p:txBody>
      </p:sp>
      <p:sp>
        <p:nvSpPr>
          <p:cNvPr id="6" name="Content Placeholder 4">
            <a:extLst>
              <a:ext uri="{FF2B5EF4-FFF2-40B4-BE49-F238E27FC236}">
                <a16:creationId xmlns:a16="http://schemas.microsoft.com/office/drawing/2014/main" id="{988AC720-E182-DDB4-3BA1-7D40DA526BCB}"/>
              </a:ext>
            </a:extLst>
          </p:cNvPr>
          <p:cNvSpPr txBox="1">
            <a:spLocks noGrp="1"/>
          </p:cNvSpPr>
          <p:nvPr>
            <p:ph sz="quarter" idx="13"/>
          </p:nvPr>
        </p:nvSpPr>
        <p:spPr>
          <a:xfrm>
            <a:off x="234950" y="841375"/>
            <a:ext cx="8674100" cy="424732"/>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a:solidFill>
                  <a:srgbClr val="111111"/>
                </a:solidFill>
              </a:rPr>
              <a:t>4.1 Mối tương quan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2C47E75-737D-82AE-A331-427D80A2C965}"/>
                  </a:ext>
                </a:extLst>
              </p:cNvPr>
              <p:cNvSpPr txBox="1"/>
              <p:nvPr/>
            </p:nvSpPr>
            <p:spPr>
              <a:xfrm>
                <a:off x="301841" y="1266106"/>
                <a:ext cx="8607082" cy="4247317"/>
              </a:xfrm>
              <a:prstGeom prst="rect">
                <a:avLst/>
              </a:prstGeom>
              <a:noFill/>
            </p:spPr>
            <p:txBody>
              <a:bodyPr wrap="square">
                <a:spAutoFit/>
              </a:bodyPr>
              <a:lstStyle/>
              <a:p>
                <a:pPr marL="285750" indent="-285750">
                  <a:buFont typeface="Arial" panose="020B0604020202020204" pitchFamily="34" charset="0"/>
                  <a:buChar char="•"/>
                </a:pPr>
                <a:r>
                  <a:rPr lang="vi-VN" b="0" i="0">
                    <a:solidFill>
                      <a:srgbClr val="111111"/>
                    </a:solidFill>
                    <a:effectLst/>
                  </a:rPr>
                  <a:t>Khi phân tích an ninh của một thuật toán mã hóa dòng đồng bộ, một nhà phân tích mã hóa thường xem xét hai loại tương quan khác nhau</a:t>
                </a:r>
                <a:r>
                  <a:rPr lang="en-US">
                    <a:solidFill>
                      <a:srgbClr val="111111"/>
                    </a:solidFill>
                  </a:rPr>
                  <a:t> : </a:t>
                </a:r>
                <a:endParaRPr lang="en-US" b="0" i="0">
                  <a:solidFill>
                    <a:srgbClr val="111111"/>
                  </a:solidFill>
                  <a:effectLst/>
                </a:endParaRPr>
              </a:p>
              <a:p>
                <a:pPr marL="285750" indent="-285750">
                  <a:buFont typeface="Arial" panose="020B0604020202020204" pitchFamily="34" charset="0"/>
                  <a:buChar char="•"/>
                </a:pPr>
                <a:r>
                  <a:rPr lang="vi-VN" b="0" i="1">
                    <a:solidFill>
                      <a:srgbClr val="111111"/>
                    </a:solidFill>
                    <a:effectLst>
                      <a:outerShdw blurRad="38100" dist="38100" dir="2700000" algn="tl">
                        <a:srgbClr val="000000">
                          <a:alpha val="43137"/>
                        </a:srgbClr>
                      </a:outerShdw>
                    </a:effectLst>
                  </a:rPr>
                  <a:t>Loại đầu tiên </a:t>
                </a:r>
                <a:r>
                  <a:rPr lang="vi-VN" b="0" i="0">
                    <a:solidFill>
                      <a:srgbClr val="111111"/>
                    </a:solidFill>
                    <a:effectLst/>
                  </a:rPr>
                  <a:t>là tương quan giữa các tổ hợp tuyến tính của các bit dòng khóa và các bit trạng thái nội bộ, có thể dẫn đến việc khôi phục hoàn toàn trạng thái.</a:t>
                </a:r>
                <a:endParaRPr lang="en-US" b="0" i="0">
                  <a:solidFill>
                    <a:srgbClr val="111111"/>
                  </a:solidFill>
                  <a:effectLst/>
                </a:endParaRPr>
              </a:p>
              <a:p>
                <a:pPr marL="285750" indent="-285750">
                  <a:buFont typeface="Arial" panose="020B0604020202020204" pitchFamily="34" charset="0"/>
                  <a:buChar char="•"/>
                </a:pPr>
                <a:r>
                  <a:rPr lang="vi-VN" b="0" i="0">
                    <a:solidFill>
                      <a:srgbClr val="111111"/>
                    </a:solidFill>
                    <a:effectLst>
                      <a:outerShdw blurRad="38100" dist="38100" dir="2700000" algn="tl">
                        <a:srgbClr val="000000">
                          <a:alpha val="43137"/>
                        </a:srgbClr>
                      </a:outerShdw>
                    </a:effectLst>
                  </a:rPr>
                  <a:t> </a:t>
                </a:r>
                <a:r>
                  <a:rPr lang="vi-VN" b="0" i="1">
                    <a:solidFill>
                      <a:srgbClr val="111111"/>
                    </a:solidFill>
                    <a:effectLst>
                      <a:outerShdw blurRad="38100" dist="38100" dir="2700000" algn="tl">
                        <a:srgbClr val="000000">
                          <a:alpha val="43137"/>
                        </a:srgbClr>
                      </a:outerShdw>
                    </a:effectLst>
                  </a:rPr>
                  <a:t>Loại thứ hai</a:t>
                </a:r>
                <a:r>
                  <a:rPr lang="vi-VN" b="0" i="0">
                    <a:solidFill>
                      <a:srgbClr val="111111"/>
                    </a:solidFill>
                    <a:effectLst/>
                  </a:rPr>
                  <a:t>, được khai thác bởi các cuộc tấn công phân biệt, là tương quan giữa chính các bit dòng khóa. Rõ ràng, tương quan tuyến tính giữa các bit dòng khóa và các bit trạng thái nội bộ dễ tìm, vì </a:t>
                </a:r>
                <a14:m>
                  <m:oMath xmlns:m="http://schemas.openxmlformats.org/officeDocument/2006/math">
                    <m:sSub>
                      <m:sSubPr>
                        <m:ctrlPr>
                          <a:rPr lang="vi-VN"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𝑧</m:t>
                        </m:r>
                      </m:e>
                      <m:sub>
                        <m:r>
                          <a:rPr lang="en-US" b="0" i="1" smtClean="0">
                            <a:solidFill>
                              <a:srgbClr val="111111"/>
                            </a:solidFill>
                            <a:effectLst/>
                            <a:latin typeface="Cambria Math" panose="02040503050406030204" pitchFamily="18" charset="0"/>
                          </a:rPr>
                          <m:t>𝑖</m:t>
                        </m:r>
                      </m:sub>
                    </m:sSub>
                  </m:oMath>
                </a14:m>
                <a:r>
                  <a:rPr lang="vi-VN" b="0" i="0">
                    <a:solidFill>
                      <a:srgbClr val="111111"/>
                    </a:solidFill>
                    <a:effectLst/>
                  </a:rPr>
                  <a:t> đơn giản được định nghĩa để bằng </a:t>
                </a:r>
                <a14:m>
                  <m:oMath xmlns:m="http://schemas.openxmlformats.org/officeDocument/2006/math">
                    <m:sSub>
                      <m:sSubPr>
                        <m:ctrlPr>
                          <a:rPr lang="vi-VN" b="0" i="1" smtClean="0">
                            <a:solidFill>
                              <a:srgbClr val="111111"/>
                            </a:solidFill>
                            <a:effectLst/>
                            <a:latin typeface="Cambria Math" panose="02040503050406030204" pitchFamily="18" charset="0"/>
                          </a:rPr>
                        </m:ctrlPr>
                      </m:sSubPr>
                      <m:e>
                        <m:r>
                          <a:rPr lang="en-US" b="0" i="1" smtClean="0">
                            <a:solidFill>
                              <a:srgbClr val="111111"/>
                            </a:solidFill>
                            <a:effectLst/>
                            <a:latin typeface="Cambria Math" panose="02040503050406030204" pitchFamily="18" charset="0"/>
                          </a:rPr>
                          <m:t>𝑠</m:t>
                        </m:r>
                      </m:e>
                      <m:sub>
                        <m:r>
                          <a:rPr lang="en-US" b="0" i="1" smtClean="0">
                            <a:solidFill>
                              <a:srgbClr val="111111"/>
                            </a:solidFill>
                            <a:effectLst/>
                            <a:latin typeface="Cambria Math" panose="02040503050406030204" pitchFamily="18" charset="0"/>
                          </a:rPr>
                          <m:t>66</m:t>
                        </m:r>
                      </m:sub>
                    </m:sSub>
                    <m:r>
                      <a:rPr lang="vi-VN" b="0" i="1" smtClean="0">
                        <a:solidFill>
                          <a:srgbClr val="111111"/>
                        </a:solidFill>
                        <a:effectLst/>
                        <a:latin typeface="Cambria Math" panose="02040503050406030204" pitchFamily="18" charset="0"/>
                      </a:rPr>
                      <m:t> +</m:t>
                    </m:r>
                    <m:sSub>
                      <m:sSubPr>
                        <m:ctrlPr>
                          <a:rPr lang="vi-VN" i="1">
                            <a:solidFill>
                              <a:srgbClr val="111111"/>
                            </a:solidFill>
                            <a:latin typeface="Cambria Math" panose="02040503050406030204" pitchFamily="18" charset="0"/>
                          </a:rPr>
                        </m:ctrlPr>
                      </m:sSubPr>
                      <m:e>
                        <m:r>
                          <a:rPr lang="en-US" i="1">
                            <a:solidFill>
                              <a:srgbClr val="111111"/>
                            </a:solidFill>
                            <a:latin typeface="Cambria Math" panose="02040503050406030204" pitchFamily="18" charset="0"/>
                          </a:rPr>
                          <m:t>𝑠</m:t>
                        </m:r>
                      </m:e>
                      <m:sub>
                        <m:r>
                          <a:rPr lang="en-US" b="0" i="1" smtClean="0">
                            <a:solidFill>
                              <a:srgbClr val="111111"/>
                            </a:solidFill>
                            <a:latin typeface="Cambria Math" panose="02040503050406030204" pitchFamily="18" charset="0"/>
                          </a:rPr>
                          <m:t>93</m:t>
                        </m:r>
                      </m:sub>
                    </m:sSub>
                    <m:r>
                      <a:rPr lang="vi-VN" b="0" i="1" smtClean="0">
                        <a:solidFill>
                          <a:srgbClr val="111111"/>
                        </a:solidFill>
                        <a:effectLst/>
                        <a:latin typeface="Cambria Math" panose="02040503050406030204" pitchFamily="18" charset="0"/>
                      </a:rPr>
                      <m:t>+ </m:t>
                    </m:r>
                    <m:sSub>
                      <m:sSubPr>
                        <m:ctrlPr>
                          <a:rPr lang="vi-VN" i="1">
                            <a:solidFill>
                              <a:srgbClr val="111111"/>
                            </a:solidFill>
                            <a:latin typeface="Cambria Math" panose="02040503050406030204" pitchFamily="18" charset="0"/>
                          </a:rPr>
                        </m:ctrlPr>
                      </m:sSubPr>
                      <m:e>
                        <m:r>
                          <a:rPr lang="en-US" i="1">
                            <a:solidFill>
                              <a:srgbClr val="111111"/>
                            </a:solidFill>
                            <a:latin typeface="Cambria Math" panose="02040503050406030204" pitchFamily="18" charset="0"/>
                          </a:rPr>
                          <m:t>𝑠</m:t>
                        </m:r>
                      </m:e>
                      <m:sub>
                        <m:r>
                          <a:rPr lang="en-US" b="0" i="1" smtClean="0">
                            <a:solidFill>
                              <a:srgbClr val="111111"/>
                            </a:solidFill>
                            <a:latin typeface="Cambria Math" panose="02040503050406030204" pitchFamily="18" charset="0"/>
                          </a:rPr>
                          <m:t>162</m:t>
                        </m:r>
                      </m:sub>
                    </m:sSub>
                    <m:r>
                      <a:rPr lang="vi-VN" b="0" i="1" smtClean="0">
                        <a:solidFill>
                          <a:srgbClr val="111111"/>
                        </a:solidFill>
                        <a:effectLst/>
                        <a:latin typeface="Cambria Math" panose="02040503050406030204" pitchFamily="18" charset="0"/>
                      </a:rPr>
                      <m:t>+ </m:t>
                    </m:r>
                    <m:sSub>
                      <m:sSubPr>
                        <m:ctrlPr>
                          <a:rPr lang="vi-VN" i="1">
                            <a:solidFill>
                              <a:srgbClr val="111111"/>
                            </a:solidFill>
                            <a:latin typeface="Cambria Math" panose="02040503050406030204" pitchFamily="18" charset="0"/>
                          </a:rPr>
                        </m:ctrlPr>
                      </m:sSubPr>
                      <m:e>
                        <m:r>
                          <a:rPr lang="en-US" i="1">
                            <a:solidFill>
                              <a:srgbClr val="111111"/>
                            </a:solidFill>
                            <a:latin typeface="Cambria Math" panose="02040503050406030204" pitchFamily="18" charset="0"/>
                          </a:rPr>
                          <m:t>𝑠</m:t>
                        </m:r>
                      </m:e>
                      <m:sub>
                        <m:r>
                          <a:rPr lang="en-US" b="0" i="1" smtClean="0">
                            <a:solidFill>
                              <a:srgbClr val="111111"/>
                            </a:solidFill>
                            <a:latin typeface="Cambria Math" panose="02040503050406030204" pitchFamily="18" charset="0"/>
                          </a:rPr>
                          <m:t>177</m:t>
                        </m:r>
                      </m:sub>
                    </m:sSub>
                    <m:r>
                      <a:rPr lang="vi-VN" b="0" i="1" smtClean="0">
                        <a:solidFill>
                          <a:srgbClr val="111111"/>
                        </a:solidFill>
                        <a:effectLst/>
                        <a:latin typeface="Cambria Math" panose="02040503050406030204" pitchFamily="18" charset="0"/>
                      </a:rPr>
                      <m:t>+ </m:t>
                    </m:r>
                    <m:sSub>
                      <m:sSubPr>
                        <m:ctrlPr>
                          <a:rPr lang="vi-VN" i="1">
                            <a:solidFill>
                              <a:srgbClr val="111111"/>
                            </a:solidFill>
                            <a:latin typeface="Cambria Math" panose="02040503050406030204" pitchFamily="18" charset="0"/>
                          </a:rPr>
                        </m:ctrlPr>
                      </m:sSubPr>
                      <m:e>
                        <m:r>
                          <a:rPr lang="en-US" i="1">
                            <a:solidFill>
                              <a:srgbClr val="111111"/>
                            </a:solidFill>
                            <a:latin typeface="Cambria Math" panose="02040503050406030204" pitchFamily="18" charset="0"/>
                          </a:rPr>
                          <m:t>𝑠</m:t>
                        </m:r>
                      </m:e>
                      <m:sub>
                        <m:r>
                          <a:rPr lang="en-US" b="0" i="1" smtClean="0">
                            <a:solidFill>
                              <a:srgbClr val="111111"/>
                            </a:solidFill>
                            <a:latin typeface="Cambria Math" panose="02040503050406030204" pitchFamily="18" charset="0"/>
                          </a:rPr>
                          <m:t>243</m:t>
                        </m:r>
                      </m:sub>
                    </m:sSub>
                    <m:r>
                      <a:rPr lang="vi-VN" b="0" i="1" smtClean="0">
                        <a:solidFill>
                          <a:srgbClr val="111111"/>
                        </a:solidFill>
                        <a:effectLst/>
                        <a:latin typeface="Cambria Math" panose="02040503050406030204" pitchFamily="18" charset="0"/>
                      </a:rPr>
                      <m:t>+ </m:t>
                    </m:r>
                    <m:sSub>
                      <m:sSubPr>
                        <m:ctrlPr>
                          <a:rPr lang="vi-VN" i="1">
                            <a:solidFill>
                              <a:srgbClr val="111111"/>
                            </a:solidFill>
                            <a:latin typeface="Cambria Math" panose="02040503050406030204" pitchFamily="18" charset="0"/>
                          </a:rPr>
                        </m:ctrlPr>
                      </m:sSubPr>
                      <m:e>
                        <m:r>
                          <a:rPr lang="en-US" i="1">
                            <a:solidFill>
                              <a:srgbClr val="111111"/>
                            </a:solidFill>
                            <a:latin typeface="Cambria Math" panose="02040503050406030204" pitchFamily="18" charset="0"/>
                          </a:rPr>
                          <m:t>𝑠</m:t>
                        </m:r>
                      </m:e>
                      <m:sub>
                        <m:r>
                          <a:rPr lang="en-US" b="0" i="1" smtClean="0">
                            <a:solidFill>
                              <a:srgbClr val="111111"/>
                            </a:solidFill>
                            <a:latin typeface="Cambria Math" panose="02040503050406030204" pitchFamily="18" charset="0"/>
                          </a:rPr>
                          <m:t>288</m:t>
                        </m:r>
                      </m:sub>
                    </m:sSub>
                    <m:r>
                      <a:rPr lang="vi-VN" b="0" i="1" smtClean="0">
                        <a:solidFill>
                          <a:srgbClr val="111111"/>
                        </a:solidFill>
                        <a:effectLst/>
                        <a:latin typeface="Cambria Math" panose="02040503050406030204" pitchFamily="18" charset="0"/>
                      </a:rPr>
                      <m:t>. </m:t>
                    </m:r>
                  </m:oMath>
                </a14:m>
                <a:endParaRPr lang="en-US" b="0" i="0">
                  <a:solidFill>
                    <a:srgbClr val="111111"/>
                  </a:solidFill>
                  <a:effectLst/>
                </a:endParaRPr>
              </a:p>
              <a:p>
                <a:pPr marL="285750" indent="-285750">
                  <a:buFont typeface="Arial" panose="020B0604020202020204" pitchFamily="34" charset="0"/>
                  <a:buChar char="•"/>
                </a:pPr>
                <a:r>
                  <a:rPr lang="en-US">
                    <a:solidFill>
                      <a:srgbClr val="111111"/>
                    </a:solidFill>
                  </a:rPr>
                  <a:t>T</a:t>
                </a:r>
                <a:r>
                  <a:rPr lang="vi-VN" b="0" i="0">
                    <a:solidFill>
                      <a:srgbClr val="111111"/>
                    </a:solidFill>
                    <a:effectLst/>
                  </a:rPr>
                  <a:t>rạng thái của Trivium phát triển theo cách phi tuyến tính, và không rõ ràng kẻ tấn công nên kết hợp các phương trình này như thế nào để khôi phục hiệu quả trạng thái. Một cách dễ dàng để tìm tương quan của loại thứ hai là theo dõi các đường tuyến tính qua thuật toán mã hóa và xấp xỉ các đầu ra của tất cả các cổng AND gặp phải bằng 0. Tuy nhiên, các vị trí của các taps trong Trivium đã được chọn theo cách mà bất kỳ đường nào của loại cụ thể này đều buộc phải xấp xỉ ít nhất 72 đầu ra cổng AND. </a:t>
                </a:r>
                <a:endParaRPr lang="en-US"/>
              </a:p>
            </p:txBody>
          </p:sp>
        </mc:Choice>
        <mc:Fallback xmlns="">
          <p:sp>
            <p:nvSpPr>
              <p:cNvPr id="8" name="TextBox 7">
                <a:extLst>
                  <a:ext uri="{FF2B5EF4-FFF2-40B4-BE49-F238E27FC236}">
                    <a16:creationId xmlns:a16="http://schemas.microsoft.com/office/drawing/2014/main" id="{12C47E75-737D-82AE-A331-427D80A2C965}"/>
                  </a:ext>
                </a:extLst>
              </p:cNvPr>
              <p:cNvSpPr txBox="1">
                <a:spLocks noRot="1" noChangeAspect="1" noMove="1" noResize="1" noEditPoints="1" noAdjustHandles="1" noChangeArrowheads="1" noChangeShapeType="1" noTextEdit="1"/>
              </p:cNvSpPr>
              <p:nvPr/>
            </p:nvSpPr>
            <p:spPr>
              <a:xfrm>
                <a:off x="301841" y="1266106"/>
                <a:ext cx="8607082" cy="4247317"/>
              </a:xfrm>
              <a:prstGeom prst="rect">
                <a:avLst/>
              </a:prstGeom>
              <a:blipFill>
                <a:blip r:embed="rId2"/>
                <a:stretch>
                  <a:fillRect l="-567" t="-862" r="-1205" b="-1293"/>
                </a:stretch>
              </a:blipFill>
            </p:spPr>
            <p:txBody>
              <a:bodyPr/>
              <a:lstStyle/>
              <a:p>
                <a:r>
                  <a:rPr lang="en-US">
                    <a:noFill/>
                  </a:rPr>
                  <a:t> </a:t>
                </a:r>
              </a:p>
            </p:txBody>
          </p:sp>
        </mc:Fallback>
      </mc:AlternateContent>
    </p:spTree>
    <p:extLst>
      <p:ext uri="{BB962C8B-B14F-4D97-AF65-F5344CB8AC3E}">
        <p14:creationId xmlns:p14="http://schemas.microsoft.com/office/powerpoint/2010/main" val="4191320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82AB37-8891-0938-85BA-95F32D0C444C}"/>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5" name="Title 2">
            <a:extLst>
              <a:ext uri="{FF2B5EF4-FFF2-40B4-BE49-F238E27FC236}">
                <a16:creationId xmlns:a16="http://schemas.microsoft.com/office/drawing/2014/main" id="{E89B3CDB-43A7-9278-72B7-75AEE2622D6C}"/>
              </a:ext>
            </a:extLst>
          </p:cNvPr>
          <p:cNvSpPr>
            <a:spLocks noGrp="1"/>
          </p:cNvSpPr>
          <p:nvPr>
            <p:ph type="title"/>
          </p:nvPr>
        </p:nvSpPr>
        <p:spPr>
          <a:xfrm>
            <a:off x="234950" y="79375"/>
            <a:ext cx="8674100" cy="450850"/>
          </a:xfrm>
        </p:spPr>
        <p:txBody>
          <a:bodyPr/>
          <a:lstStyle/>
          <a:p>
            <a:pPr marL="514350" indent="-514350">
              <a:buClr>
                <a:schemeClr val="bg1"/>
              </a:buClr>
              <a:buFont typeface="+mj-lt"/>
              <a:buAutoNum type="arabicPeriod" startAt="4"/>
            </a:pPr>
            <a:r>
              <a:rPr lang="en-US"/>
              <a:t>Bảo mật</a:t>
            </a:r>
          </a:p>
        </p:txBody>
      </p:sp>
      <p:sp>
        <p:nvSpPr>
          <p:cNvPr id="7" name="Content Placeholder 4">
            <a:extLst>
              <a:ext uri="{FF2B5EF4-FFF2-40B4-BE49-F238E27FC236}">
                <a16:creationId xmlns:a16="http://schemas.microsoft.com/office/drawing/2014/main" id="{8C0DA5CB-D856-882A-444C-889F0BD9EB5C}"/>
              </a:ext>
            </a:extLst>
          </p:cNvPr>
          <p:cNvSpPr txBox="1">
            <a:spLocks noGrp="1"/>
          </p:cNvSpPr>
          <p:nvPr>
            <p:ph sz="quarter" idx="13"/>
          </p:nvPr>
        </p:nvSpPr>
        <p:spPr>
          <a:xfrm>
            <a:off x="234950" y="841375"/>
            <a:ext cx="8674100" cy="5303838"/>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a:solidFill>
                  <a:srgbClr val="111111"/>
                </a:solidFill>
              </a:rPr>
              <a:t>4.1 Mối tương quan</a:t>
            </a:r>
          </a:p>
        </p:txBody>
      </p:sp>
      <p:sp>
        <p:nvSpPr>
          <p:cNvPr id="9" name="TextBox 8">
            <a:extLst>
              <a:ext uri="{FF2B5EF4-FFF2-40B4-BE49-F238E27FC236}">
                <a16:creationId xmlns:a16="http://schemas.microsoft.com/office/drawing/2014/main" id="{02C9A6BD-A964-0A41-42D5-C7D5D10FEF93}"/>
              </a:ext>
            </a:extLst>
          </p:cNvPr>
          <p:cNvSpPr txBox="1"/>
          <p:nvPr/>
        </p:nvSpPr>
        <p:spPr>
          <a:xfrm>
            <a:off x="310717" y="1278384"/>
            <a:ext cx="8614065" cy="707886"/>
          </a:xfrm>
          <a:prstGeom prst="rect">
            <a:avLst/>
          </a:prstGeom>
          <a:noFill/>
        </p:spPr>
        <p:txBody>
          <a:bodyPr wrap="square">
            <a:spAutoFit/>
          </a:bodyPr>
          <a:lstStyle/>
          <a:p>
            <a:pPr marL="285750" indent="-285750">
              <a:buFont typeface="Arial" panose="020B0604020202020204" pitchFamily="34" charset="0"/>
              <a:buChar char="•"/>
            </a:pPr>
            <a:r>
              <a:rPr lang="vi-VN" sz="2000" b="0" i="0">
                <a:solidFill>
                  <a:srgbClr val="111111"/>
                </a:solidFill>
                <a:effectLst/>
              </a:rPr>
              <a:t>Một ví dụ về một tổ hợp tuyến tính tương quan của các bit dòng khóa thu được theo cách này là</a:t>
            </a:r>
            <a:r>
              <a:rPr lang="en-US" sz="2000" b="0" i="0">
                <a:solidFill>
                  <a:srgbClr val="111111"/>
                </a:solidFill>
                <a:effectLst/>
              </a:rPr>
              <a:t> : </a:t>
            </a:r>
            <a:endParaRPr lang="en-US" sz="2000"/>
          </a:p>
        </p:txBody>
      </p:sp>
      <p:pic>
        <p:nvPicPr>
          <p:cNvPr id="10" name="Picture 9">
            <a:extLst>
              <a:ext uri="{FF2B5EF4-FFF2-40B4-BE49-F238E27FC236}">
                <a16:creationId xmlns:a16="http://schemas.microsoft.com/office/drawing/2014/main" id="{10CA43E5-863F-74C2-8E70-B2890FAABDCE}"/>
              </a:ext>
            </a:extLst>
          </p:cNvPr>
          <p:cNvPicPr>
            <a:picLocks noChangeAspect="1"/>
          </p:cNvPicPr>
          <p:nvPr/>
        </p:nvPicPr>
        <p:blipFill>
          <a:blip r:embed="rId2"/>
          <a:stretch>
            <a:fillRect/>
          </a:stretch>
        </p:blipFill>
        <p:spPr>
          <a:xfrm>
            <a:off x="45749" y="1897345"/>
            <a:ext cx="9144000" cy="103167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D3B1CEB-3D5D-FD61-E2E1-BB87DE3F852C}"/>
                  </a:ext>
                </a:extLst>
              </p:cNvPr>
              <p:cNvSpPr txBox="1"/>
              <p:nvPr/>
            </p:nvSpPr>
            <p:spPr>
              <a:xfrm>
                <a:off x="234950" y="2892900"/>
                <a:ext cx="8522565" cy="2628861"/>
              </a:xfrm>
              <a:prstGeom prst="rect">
                <a:avLst/>
              </a:prstGeom>
              <a:noFill/>
            </p:spPr>
            <p:txBody>
              <a:bodyPr wrap="square">
                <a:spAutoFit/>
              </a:bodyPr>
              <a:lstStyle/>
              <a:p>
                <a:pPr marL="285750" indent="-285750">
                  <a:buFont typeface="Arial" panose="020B0604020202020204" pitchFamily="34" charset="0"/>
                  <a:buChar char="•"/>
                </a:pPr>
                <a:r>
                  <a:rPr lang="vi-VN" sz="2000" b="0" i="0">
                    <a:solidFill>
                      <a:srgbClr val="111111"/>
                    </a:solidFill>
                    <a:effectLst/>
                  </a:rPr>
                  <a:t>Nếu chúng ta giả định rằng tương quan của tổ hợp tuyến tính này hoàn toàn được giải thích bởi đường dẫn cụ thể mà chúng ta đã xem xét, thì nó sẽ có một hệ số tương quan là </a:t>
                </a:r>
                <a14:m>
                  <m:oMath xmlns:m="http://schemas.openxmlformats.org/officeDocument/2006/math">
                    <m:sSup>
                      <m:sSupPr>
                        <m:ctrlPr>
                          <a:rPr lang="vi-VN" sz="2000" b="0" i="1" smtClean="0">
                            <a:solidFill>
                              <a:srgbClr val="111111"/>
                            </a:solidFill>
                            <a:effectLst/>
                            <a:latin typeface="Cambria Math" panose="02040503050406030204" pitchFamily="18" charset="0"/>
                          </a:rPr>
                        </m:ctrlPr>
                      </m:sSupPr>
                      <m:e>
                        <m:r>
                          <a:rPr lang="en-US" sz="2000" b="0" i="1" smtClean="0">
                            <a:solidFill>
                              <a:srgbClr val="111111"/>
                            </a:solidFill>
                            <a:effectLst/>
                            <a:latin typeface="Cambria Math" panose="02040503050406030204" pitchFamily="18" charset="0"/>
                          </a:rPr>
                          <m:t>2</m:t>
                        </m:r>
                      </m:e>
                      <m:sup>
                        <m:r>
                          <a:rPr lang="en-US" sz="2000" b="0" i="1" smtClean="0">
                            <a:solidFill>
                              <a:srgbClr val="111111"/>
                            </a:solidFill>
                            <a:effectLst/>
                            <a:latin typeface="Cambria Math" panose="02040503050406030204" pitchFamily="18" charset="0"/>
                          </a:rPr>
                          <m:t>−72</m:t>
                        </m:r>
                      </m:sup>
                    </m:sSup>
                  </m:oMath>
                </a14:m>
                <a:r>
                  <a:rPr lang="vi-VN" sz="2000" b="0" i="0">
                    <a:solidFill>
                      <a:srgbClr val="111111"/>
                    </a:solidFill>
                    <a:effectLst/>
                  </a:rPr>
                  <a:t>. Việc phát hiện tương quan như vậy sẽ đòi hỏi ít nhất </a:t>
                </a:r>
                <a14:m>
                  <m:oMath xmlns:m="http://schemas.openxmlformats.org/officeDocument/2006/math">
                    <m:sSup>
                      <m:sSupPr>
                        <m:ctrlPr>
                          <a:rPr lang="vi-VN" sz="2000" b="0" i="1" smtClean="0">
                            <a:solidFill>
                              <a:srgbClr val="111111"/>
                            </a:solidFill>
                            <a:effectLst/>
                            <a:latin typeface="Cambria Math" panose="02040503050406030204" pitchFamily="18" charset="0"/>
                          </a:rPr>
                        </m:ctrlPr>
                      </m:sSupPr>
                      <m:e>
                        <m:r>
                          <a:rPr lang="en-US" sz="2000" b="0" i="1" smtClean="0">
                            <a:solidFill>
                              <a:srgbClr val="111111"/>
                            </a:solidFill>
                            <a:effectLst/>
                            <a:latin typeface="Cambria Math" panose="02040503050406030204" pitchFamily="18" charset="0"/>
                          </a:rPr>
                          <m:t>2</m:t>
                        </m:r>
                      </m:e>
                      <m:sup>
                        <m:r>
                          <a:rPr lang="en-US" sz="2000" b="0" i="1" smtClean="0">
                            <a:solidFill>
                              <a:srgbClr val="111111"/>
                            </a:solidFill>
                            <a:effectLst/>
                            <a:latin typeface="Cambria Math" panose="02040503050406030204" pitchFamily="18" charset="0"/>
                          </a:rPr>
                          <m:t>144</m:t>
                        </m:r>
                      </m:sup>
                    </m:sSup>
                  </m:oMath>
                </a14:m>
                <a:r>
                  <a:rPr lang="vi-VN" sz="2000" b="0" i="0">
                    <a:solidFill>
                      <a:srgbClr val="111111"/>
                    </a:solidFill>
                    <a:effectLst/>
                  </a:rPr>
                  <a:t> bit dòng khóa, đây là một con số cao hơn nhiều so với yêu cầu bảo mật. </a:t>
                </a:r>
                <a:endParaRPr lang="en-US" sz="2000" b="0" i="0">
                  <a:solidFill>
                    <a:srgbClr val="111111"/>
                  </a:solidFill>
                  <a:effectLst/>
                </a:endParaRPr>
              </a:p>
              <a:p>
                <a:pPr marL="285750" indent="-285750">
                  <a:buFont typeface="Arial" panose="020B0604020202020204" pitchFamily="34" charset="0"/>
                  <a:buChar char="•"/>
                </a:pPr>
                <a:r>
                  <a:rPr lang="vi-VN" sz="2000" b="0" i="0">
                    <a:solidFill>
                      <a:srgbClr val="111111"/>
                    </a:solidFill>
                    <a:effectLst/>
                  </a:rPr>
                  <a:t>Có thể tồn tại các loại đường dẫn tuyến tính phức tạp hơn với các tương quan lớn hơn, nhưng ở giai đoạn này dường như không có khả năng rằng những tương quan này sẽ vượt quá </a:t>
                </a:r>
                <a14:m>
                  <m:oMath xmlns:m="http://schemas.openxmlformats.org/officeDocument/2006/math">
                    <m:sSup>
                      <m:sSupPr>
                        <m:ctrlPr>
                          <a:rPr lang="vi-VN" sz="2000" b="0" i="1" smtClean="0">
                            <a:solidFill>
                              <a:srgbClr val="111111"/>
                            </a:solidFill>
                            <a:effectLst/>
                            <a:latin typeface="Cambria Math" panose="02040503050406030204" pitchFamily="18" charset="0"/>
                          </a:rPr>
                        </m:ctrlPr>
                      </m:sSupPr>
                      <m:e>
                        <m:r>
                          <a:rPr lang="en-US" sz="2000" b="0" i="1" smtClean="0">
                            <a:solidFill>
                              <a:srgbClr val="111111"/>
                            </a:solidFill>
                            <a:effectLst/>
                            <a:latin typeface="Cambria Math" panose="02040503050406030204" pitchFamily="18" charset="0"/>
                          </a:rPr>
                          <m:t>2</m:t>
                        </m:r>
                      </m:e>
                      <m:sup>
                        <m:r>
                          <a:rPr lang="en-US" sz="2000" b="0" i="1" smtClean="0">
                            <a:solidFill>
                              <a:srgbClr val="111111"/>
                            </a:solidFill>
                            <a:effectLst/>
                            <a:latin typeface="Cambria Math" panose="02040503050406030204" pitchFamily="18" charset="0"/>
                          </a:rPr>
                          <m:t>−40</m:t>
                        </m:r>
                      </m:sup>
                    </m:sSup>
                  </m:oMath>
                </a14:m>
                <a:r>
                  <a:rPr lang="vi-VN" sz="2000" b="0" i="0">
                    <a:solidFill>
                      <a:srgbClr val="111111"/>
                    </a:solidFill>
                    <a:effectLst/>
                  </a:rPr>
                  <a:t>. </a:t>
                </a:r>
                <a:endParaRPr lang="en-US" sz="2000"/>
              </a:p>
            </p:txBody>
          </p:sp>
        </mc:Choice>
        <mc:Fallback xmlns="">
          <p:sp>
            <p:nvSpPr>
              <p:cNvPr id="12" name="TextBox 11">
                <a:extLst>
                  <a:ext uri="{FF2B5EF4-FFF2-40B4-BE49-F238E27FC236}">
                    <a16:creationId xmlns:a16="http://schemas.microsoft.com/office/drawing/2014/main" id="{6D3B1CEB-3D5D-FD61-E2E1-BB87DE3F852C}"/>
                  </a:ext>
                </a:extLst>
              </p:cNvPr>
              <p:cNvSpPr txBox="1">
                <a:spLocks noRot="1" noChangeAspect="1" noMove="1" noResize="1" noEditPoints="1" noAdjustHandles="1" noChangeArrowheads="1" noChangeShapeType="1" noTextEdit="1"/>
              </p:cNvSpPr>
              <p:nvPr/>
            </p:nvSpPr>
            <p:spPr>
              <a:xfrm>
                <a:off x="234950" y="2892900"/>
                <a:ext cx="8522565" cy="2628861"/>
              </a:xfrm>
              <a:prstGeom prst="rect">
                <a:avLst/>
              </a:prstGeom>
              <a:blipFill>
                <a:blip r:embed="rId3"/>
                <a:stretch>
                  <a:fillRect l="-644" t="-1160" r="-1288" b="-232"/>
                </a:stretch>
              </a:blipFill>
            </p:spPr>
            <p:txBody>
              <a:bodyPr/>
              <a:lstStyle/>
              <a:p>
                <a:r>
                  <a:rPr lang="en-US">
                    <a:noFill/>
                  </a:rPr>
                  <a:t> </a:t>
                </a:r>
              </a:p>
            </p:txBody>
          </p:sp>
        </mc:Fallback>
      </mc:AlternateContent>
    </p:spTree>
    <p:extLst>
      <p:ext uri="{BB962C8B-B14F-4D97-AF65-F5344CB8AC3E}">
        <p14:creationId xmlns:p14="http://schemas.microsoft.com/office/powerpoint/2010/main" val="3357485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523C93-DBA3-1F91-EFC0-F973A8370A90}"/>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5" name="Title 2">
            <a:extLst>
              <a:ext uri="{FF2B5EF4-FFF2-40B4-BE49-F238E27FC236}">
                <a16:creationId xmlns:a16="http://schemas.microsoft.com/office/drawing/2014/main" id="{4C5318CA-E9C3-454C-539D-DA7884125749}"/>
              </a:ext>
            </a:extLst>
          </p:cNvPr>
          <p:cNvSpPr>
            <a:spLocks noGrp="1"/>
          </p:cNvSpPr>
          <p:nvPr>
            <p:ph type="title"/>
          </p:nvPr>
        </p:nvSpPr>
        <p:spPr>
          <a:xfrm>
            <a:off x="234950" y="79375"/>
            <a:ext cx="8674100" cy="450850"/>
          </a:xfrm>
        </p:spPr>
        <p:txBody>
          <a:bodyPr/>
          <a:lstStyle/>
          <a:p>
            <a:pPr marL="514350" indent="-514350">
              <a:buClr>
                <a:schemeClr val="bg1"/>
              </a:buClr>
              <a:buFont typeface="+mj-lt"/>
              <a:buAutoNum type="arabicPeriod" startAt="4"/>
            </a:pPr>
            <a:r>
              <a:rPr lang="en-US"/>
              <a:t>Bảo mật</a:t>
            </a:r>
          </a:p>
        </p:txBody>
      </p:sp>
      <p:sp>
        <p:nvSpPr>
          <p:cNvPr id="6" name="Content Placeholder 4">
            <a:extLst>
              <a:ext uri="{FF2B5EF4-FFF2-40B4-BE49-F238E27FC236}">
                <a16:creationId xmlns:a16="http://schemas.microsoft.com/office/drawing/2014/main" id="{43FD0CC1-979A-4096-7EC8-1DF6C6E2B9D9}"/>
              </a:ext>
            </a:extLst>
          </p:cNvPr>
          <p:cNvSpPr txBox="1">
            <a:spLocks noGrp="1"/>
          </p:cNvSpPr>
          <p:nvPr>
            <p:ph sz="quarter" idx="13"/>
          </p:nvPr>
        </p:nvSpPr>
        <p:spPr>
          <a:xfrm>
            <a:off x="234950" y="841375"/>
            <a:ext cx="8674100" cy="424732"/>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a:solidFill>
                  <a:srgbClr val="111111"/>
                </a:solidFill>
              </a:rPr>
              <a:t>4.2 Chu kỳ</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CAA412D-F88D-E2CB-F3A9-D7085C70758C}"/>
                  </a:ext>
                </a:extLst>
              </p:cNvPr>
              <p:cNvSpPr txBox="1"/>
              <p:nvPr/>
            </p:nvSpPr>
            <p:spPr>
              <a:xfrm>
                <a:off x="337351" y="1266107"/>
                <a:ext cx="8571699" cy="4422173"/>
              </a:xfrm>
              <a:prstGeom prst="rect">
                <a:avLst/>
              </a:prstGeom>
              <a:noFill/>
            </p:spPr>
            <p:txBody>
              <a:bodyPr wrap="square">
                <a:spAutoFit/>
              </a:bodyPr>
              <a:lstStyle/>
              <a:p>
                <a:pPr marL="285750" indent="-285750">
                  <a:buFont typeface="Arial" panose="020B0604020202020204" pitchFamily="34" charset="0"/>
                  <a:buChar char="•"/>
                </a:pPr>
                <a:r>
                  <a:rPr lang="vi-VN" sz="2000" b="0" i="0">
                    <a:solidFill>
                      <a:srgbClr val="111111"/>
                    </a:solidFill>
                    <a:effectLst/>
                  </a:rPr>
                  <a:t>Vì trạng thái nội bộ của Trivium phát triển theo cách phi tuyến tính, chu kỳ của nó khó xác định. </a:t>
                </a:r>
                <a:endParaRPr lang="en-US" sz="2000" b="0" i="0">
                  <a:solidFill>
                    <a:srgbClr val="111111"/>
                  </a:solidFill>
                  <a:effectLst/>
                </a:endParaRPr>
              </a:p>
              <a:p>
                <a:pPr marL="285750" indent="-285750">
                  <a:buFont typeface="Arial" panose="020B0604020202020204" pitchFamily="34" charset="0"/>
                  <a:buChar char="•"/>
                </a:pPr>
                <a:r>
                  <a:rPr lang="vi-VN" sz="2000" b="0" i="1">
                    <a:solidFill>
                      <a:srgbClr val="111111"/>
                    </a:solidFill>
                    <a:effectLst>
                      <a:outerShdw blurRad="38100" dist="38100" dir="2700000" algn="tl">
                        <a:srgbClr val="000000">
                          <a:alpha val="43137"/>
                        </a:srgbClr>
                      </a:outerShdw>
                    </a:effectLst>
                  </a:rPr>
                  <a:t>Đầu tiên</a:t>
                </a:r>
                <a:r>
                  <a:rPr lang="vi-VN" sz="2000" b="0" i="0">
                    <a:solidFill>
                      <a:srgbClr val="111111"/>
                    </a:solidFill>
                    <a:effectLst/>
                  </a:rPr>
                  <a:t>, nếu các cổng AND bị bỏ qua (dẫn đến một hệ thống hoàn toàn tuyến tính), người ta có thể chứng minh rằng bất kỳ cặp khóa / IV nào cũng sẽ tạo ra một dòng với chu kỳ ít nhất </a:t>
                </a:r>
                <a14:m>
                  <m:oMath xmlns:m="http://schemas.openxmlformats.org/officeDocument/2006/math">
                    <m:sSup>
                      <m:sSupPr>
                        <m:ctrlPr>
                          <a:rPr lang="vi-VN" sz="2000" b="0" i="1" smtClean="0">
                            <a:solidFill>
                              <a:srgbClr val="111111"/>
                            </a:solidFill>
                            <a:effectLst/>
                            <a:latin typeface="Cambria Math" panose="02040503050406030204" pitchFamily="18" charset="0"/>
                          </a:rPr>
                        </m:ctrlPr>
                      </m:sSupPr>
                      <m:e>
                        <m:r>
                          <a:rPr lang="en-US" sz="2000" b="0" i="1" smtClean="0">
                            <a:solidFill>
                              <a:srgbClr val="111111"/>
                            </a:solidFill>
                            <a:effectLst/>
                            <a:latin typeface="Cambria Math" panose="02040503050406030204" pitchFamily="18" charset="0"/>
                          </a:rPr>
                          <m:t>2</m:t>
                        </m:r>
                      </m:e>
                      <m:sup>
                        <m:r>
                          <a:rPr lang="en-US" sz="2000" b="0" i="1" smtClean="0">
                            <a:solidFill>
                              <a:srgbClr val="111111"/>
                            </a:solidFill>
                            <a:effectLst/>
                            <a:latin typeface="Cambria Math" panose="02040503050406030204" pitchFamily="18" charset="0"/>
                          </a:rPr>
                          <m:t>96−3</m:t>
                        </m:r>
                      </m:sup>
                    </m:sSup>
                    <m:r>
                      <a:rPr lang="en-US" sz="2000" b="0" i="1" smtClean="0">
                        <a:solidFill>
                          <a:srgbClr val="111111"/>
                        </a:solidFill>
                        <a:effectLst/>
                        <a:latin typeface="Cambria Math" panose="02040503050406030204" pitchFamily="18" charset="0"/>
                      </a:rPr>
                      <m:t>−1</m:t>
                    </m:r>
                  </m:oMath>
                </a14:m>
                <a:r>
                  <a:rPr lang="vi-VN" sz="2000" b="0" i="0">
                    <a:solidFill>
                      <a:srgbClr val="111111"/>
                    </a:solidFill>
                    <a:effectLst/>
                  </a:rPr>
                  <a:t>. Điều này không có ý nghĩa trực tiếp cho chính Trivium, nhưng nó có thể được coi là một dấu hiệu cho thấy các vòi đã được chọn đúng cách. </a:t>
                </a:r>
                <a:endParaRPr lang="en-US" sz="2000" b="0" i="0">
                  <a:solidFill>
                    <a:srgbClr val="111111"/>
                  </a:solidFill>
                  <a:effectLst/>
                </a:endParaRPr>
              </a:p>
              <a:p>
                <a:pPr marL="285750" indent="-285750">
                  <a:buFont typeface="Arial" panose="020B0604020202020204" pitchFamily="34" charset="0"/>
                  <a:buChar char="•"/>
                </a:pPr>
                <a:r>
                  <a:rPr lang="vi-VN" sz="2000" b="0" i="1">
                    <a:solidFill>
                      <a:srgbClr val="111111"/>
                    </a:solidFill>
                    <a:effectLst>
                      <a:outerShdw blurRad="38100" dist="38100" dir="2700000" algn="tl">
                        <a:srgbClr val="000000">
                          <a:alpha val="43137"/>
                        </a:srgbClr>
                      </a:outerShdw>
                    </a:effectLst>
                  </a:rPr>
                  <a:t>Thứ hai</a:t>
                </a:r>
                <a:r>
                  <a:rPr lang="vi-VN" sz="2000" b="0" i="0">
                    <a:solidFill>
                      <a:srgbClr val="111111"/>
                    </a:solidFill>
                    <a:effectLst/>
                  </a:rPr>
                  <a:t>, trạng thái của Trivium được cập nhật theo cách có thể đảo ngược, và việc khởi tạo (</a:t>
                </a:r>
                <a14:m>
                  <m:oMath xmlns:m="http://schemas.openxmlformats.org/officeDocument/2006/math">
                    <m:sSub>
                      <m:sSubPr>
                        <m:ctrlPr>
                          <a:rPr lang="vi-VN" sz="2000" b="0" i="1" smtClean="0">
                            <a:solidFill>
                              <a:srgbClr val="111111"/>
                            </a:solidFill>
                            <a:effectLst/>
                            <a:latin typeface="Cambria Math" panose="02040503050406030204" pitchFamily="18" charset="0"/>
                          </a:rPr>
                        </m:ctrlPr>
                      </m:sSubPr>
                      <m:e>
                        <m:r>
                          <a:rPr lang="en-US" sz="2000" b="0" i="1" smtClean="0">
                            <a:solidFill>
                              <a:srgbClr val="111111"/>
                            </a:solidFill>
                            <a:effectLst/>
                            <a:latin typeface="Cambria Math" panose="02040503050406030204" pitchFamily="18" charset="0"/>
                          </a:rPr>
                          <m:t>𝑠</m:t>
                        </m:r>
                      </m:e>
                      <m:sub>
                        <m:r>
                          <a:rPr lang="en-US" sz="2000" b="0" i="1" smtClean="0">
                            <a:solidFill>
                              <a:srgbClr val="111111"/>
                            </a:solidFill>
                            <a:effectLst/>
                            <a:latin typeface="Cambria Math" panose="02040503050406030204" pitchFamily="18" charset="0"/>
                          </a:rPr>
                          <m:t>178</m:t>
                        </m:r>
                      </m:sub>
                    </m:sSub>
                    <m:r>
                      <a:rPr lang="vi-VN" sz="2000" b="0" i="1" smtClean="0">
                        <a:solidFill>
                          <a:srgbClr val="111111"/>
                        </a:solidFill>
                        <a:effectLst/>
                        <a:latin typeface="Cambria Math" panose="02040503050406030204" pitchFamily="18" charset="0"/>
                      </a:rPr>
                      <m:t>;</m:t>
                    </m:r>
                    <m:r>
                      <a:rPr lang="en-US" sz="2000" b="0" i="1" smtClean="0">
                        <a:solidFill>
                          <a:srgbClr val="111111"/>
                        </a:solidFill>
                        <a:effectLst/>
                        <a:latin typeface="Cambria Math" panose="02040503050406030204" pitchFamily="18" charset="0"/>
                      </a:rPr>
                      <m:t>… </m:t>
                    </m:r>
                    <m:r>
                      <a:rPr lang="vi-VN" sz="2000" b="0" i="1" smtClean="0">
                        <a:solidFill>
                          <a:srgbClr val="111111"/>
                        </a:solidFill>
                        <a:effectLst/>
                        <a:latin typeface="Cambria Math" panose="02040503050406030204" pitchFamily="18" charset="0"/>
                      </a:rPr>
                      <m:t>; </m:t>
                    </m:r>
                    <m:sSub>
                      <m:sSubPr>
                        <m:ctrlPr>
                          <a:rPr lang="vi-VN" sz="2000" b="0" i="1" smtClean="0">
                            <a:solidFill>
                              <a:srgbClr val="111111"/>
                            </a:solidFill>
                            <a:effectLst/>
                            <a:latin typeface="Cambria Math" panose="02040503050406030204" pitchFamily="18" charset="0"/>
                          </a:rPr>
                        </m:ctrlPr>
                      </m:sSubPr>
                      <m:e>
                        <m:r>
                          <a:rPr lang="en-US" sz="2000" b="0" i="1" smtClean="0">
                            <a:solidFill>
                              <a:srgbClr val="111111"/>
                            </a:solidFill>
                            <a:effectLst/>
                            <a:latin typeface="Cambria Math" panose="02040503050406030204" pitchFamily="18" charset="0"/>
                          </a:rPr>
                          <m:t>𝑠</m:t>
                        </m:r>
                      </m:e>
                      <m:sub>
                        <m:r>
                          <a:rPr lang="en-US" sz="2000" b="0" i="1" smtClean="0">
                            <a:solidFill>
                              <a:srgbClr val="111111"/>
                            </a:solidFill>
                            <a:effectLst/>
                            <a:latin typeface="Cambria Math" panose="02040503050406030204" pitchFamily="18" charset="0"/>
                          </a:rPr>
                          <m:t>288</m:t>
                        </m:r>
                      </m:sub>
                    </m:sSub>
                  </m:oMath>
                </a14:m>
                <a:r>
                  <a:rPr lang="vi-VN" sz="2000" b="0" i="0">
                    <a:solidFill>
                      <a:srgbClr val="111111"/>
                    </a:solidFill>
                    <a:effectLst/>
                  </a:rPr>
                  <a:t>) ngăn chặn trạng thái từ việc lặp lại trong ít hơn 111 lần lặp. </a:t>
                </a:r>
                <a:endParaRPr lang="en-US" sz="2000" b="0" i="0">
                  <a:solidFill>
                    <a:srgbClr val="111111"/>
                  </a:solidFill>
                  <a:effectLst/>
                </a:endParaRPr>
              </a:p>
              <a:p>
                <a:pPr marL="285750" indent="-285750">
                  <a:buFont typeface="Arial" panose="020B0604020202020204" pitchFamily="34" charset="0"/>
                  <a:buChar char="•"/>
                </a:pPr>
                <a:r>
                  <a:rPr lang="vi-VN" sz="2000" b="0" i="0">
                    <a:solidFill>
                      <a:srgbClr val="111111"/>
                    </a:solidFill>
                    <a:effectLst/>
                  </a:rPr>
                  <a:t>Nếu chúng ta tin rằng Trivium hoạt động như một hoán vị ngẫu nhiên sau một số lần lặp đủ, thì tất cả các độ dài chu kỳ lên đến </a:t>
                </a:r>
                <a14:m>
                  <m:oMath xmlns:m="http://schemas.openxmlformats.org/officeDocument/2006/math">
                    <m:sSup>
                      <m:sSupPr>
                        <m:ctrlPr>
                          <a:rPr lang="vi-VN" sz="2000" b="0" i="1" smtClean="0">
                            <a:solidFill>
                              <a:srgbClr val="111111"/>
                            </a:solidFill>
                            <a:effectLst/>
                            <a:latin typeface="Cambria Math" panose="02040503050406030204" pitchFamily="18" charset="0"/>
                          </a:rPr>
                        </m:ctrlPr>
                      </m:sSupPr>
                      <m:e>
                        <m:r>
                          <a:rPr lang="en-US" sz="2000" b="0" i="1" smtClean="0">
                            <a:solidFill>
                              <a:srgbClr val="111111"/>
                            </a:solidFill>
                            <a:effectLst/>
                            <a:latin typeface="Cambria Math" panose="02040503050406030204" pitchFamily="18" charset="0"/>
                          </a:rPr>
                          <m:t>2</m:t>
                        </m:r>
                      </m:e>
                      <m:sup>
                        <m:r>
                          <a:rPr lang="en-US" sz="2000" b="0" i="1" smtClean="0">
                            <a:solidFill>
                              <a:srgbClr val="111111"/>
                            </a:solidFill>
                            <a:effectLst/>
                            <a:latin typeface="Cambria Math" panose="02040503050406030204" pitchFamily="18" charset="0"/>
                          </a:rPr>
                          <m:t>288</m:t>
                        </m:r>
                      </m:sup>
                    </m:sSup>
                  </m:oMath>
                </a14:m>
                <a:r>
                  <a:rPr lang="vi-VN" sz="2000" b="0" i="0">
                    <a:solidFill>
                      <a:srgbClr val="111111"/>
                    </a:solidFill>
                    <a:effectLst/>
                  </a:rPr>
                  <a:t> sẽ có khả năng xảy ra như nhau, và do đó, xác suất cho một cặp khóa / IV nhất định gây ra một chu kỳ nhỏ hơn </a:t>
                </a:r>
                <a14:m>
                  <m:oMath xmlns:m="http://schemas.openxmlformats.org/officeDocument/2006/math">
                    <m:sSup>
                      <m:sSupPr>
                        <m:ctrlPr>
                          <a:rPr lang="vi-VN" sz="2000" b="0" i="1" smtClean="0">
                            <a:solidFill>
                              <a:srgbClr val="111111"/>
                            </a:solidFill>
                            <a:effectLst/>
                            <a:latin typeface="Cambria Math" panose="02040503050406030204" pitchFamily="18" charset="0"/>
                          </a:rPr>
                        </m:ctrlPr>
                      </m:sSupPr>
                      <m:e>
                        <m:r>
                          <a:rPr lang="en-US" sz="2000" b="0" i="1" smtClean="0">
                            <a:solidFill>
                              <a:srgbClr val="111111"/>
                            </a:solidFill>
                            <a:effectLst/>
                            <a:latin typeface="Cambria Math" panose="02040503050406030204" pitchFamily="18" charset="0"/>
                          </a:rPr>
                          <m:t>2</m:t>
                        </m:r>
                      </m:e>
                      <m:sup>
                        <m:r>
                          <a:rPr lang="en-US" sz="2000" b="0" i="1" smtClean="0">
                            <a:solidFill>
                              <a:srgbClr val="111111"/>
                            </a:solidFill>
                            <a:effectLst/>
                            <a:latin typeface="Cambria Math" panose="02040503050406030204" pitchFamily="18" charset="0"/>
                          </a:rPr>
                          <m:t>80</m:t>
                        </m:r>
                      </m:sup>
                    </m:sSup>
                  </m:oMath>
                </a14:m>
                <a:r>
                  <a:rPr lang="vi-VN" sz="2000" b="0" i="0">
                    <a:solidFill>
                      <a:srgbClr val="111111"/>
                    </a:solidFill>
                    <a:effectLst/>
                  </a:rPr>
                  <a:t> sẽ là </a:t>
                </a:r>
                <a14:m>
                  <m:oMath xmlns:m="http://schemas.openxmlformats.org/officeDocument/2006/math">
                    <m:sSup>
                      <m:sSupPr>
                        <m:ctrlPr>
                          <a:rPr lang="vi-VN" sz="2000" b="0" i="1" smtClean="0">
                            <a:solidFill>
                              <a:srgbClr val="111111"/>
                            </a:solidFill>
                            <a:effectLst/>
                            <a:latin typeface="Cambria Math" panose="02040503050406030204" pitchFamily="18" charset="0"/>
                          </a:rPr>
                        </m:ctrlPr>
                      </m:sSupPr>
                      <m:e>
                        <m:r>
                          <a:rPr lang="en-US" sz="2000" b="0" i="1" smtClean="0">
                            <a:solidFill>
                              <a:srgbClr val="111111"/>
                            </a:solidFill>
                            <a:effectLst/>
                            <a:latin typeface="Cambria Math" panose="02040503050406030204" pitchFamily="18" charset="0"/>
                          </a:rPr>
                          <m:t>2</m:t>
                        </m:r>
                      </m:e>
                      <m:sup>
                        <m:r>
                          <a:rPr lang="en-US" sz="2000" b="0" i="1" smtClean="0">
                            <a:solidFill>
                              <a:srgbClr val="111111"/>
                            </a:solidFill>
                            <a:effectLst/>
                            <a:latin typeface="Cambria Math" panose="02040503050406030204" pitchFamily="18" charset="0"/>
                          </a:rPr>
                          <m:t>−208</m:t>
                        </m:r>
                      </m:sup>
                    </m:sSup>
                  </m:oMath>
                </a14:m>
                <a:endParaRPr lang="en-US" sz="2000"/>
              </a:p>
            </p:txBody>
          </p:sp>
        </mc:Choice>
        <mc:Fallback xmlns="">
          <p:sp>
            <p:nvSpPr>
              <p:cNvPr id="8" name="TextBox 7">
                <a:extLst>
                  <a:ext uri="{FF2B5EF4-FFF2-40B4-BE49-F238E27FC236}">
                    <a16:creationId xmlns:a16="http://schemas.microsoft.com/office/drawing/2014/main" id="{DCAA412D-F88D-E2CB-F3A9-D7085C70758C}"/>
                  </a:ext>
                </a:extLst>
              </p:cNvPr>
              <p:cNvSpPr txBox="1">
                <a:spLocks noRot="1" noChangeAspect="1" noMove="1" noResize="1" noEditPoints="1" noAdjustHandles="1" noChangeArrowheads="1" noChangeShapeType="1" noTextEdit="1"/>
              </p:cNvSpPr>
              <p:nvPr/>
            </p:nvSpPr>
            <p:spPr>
              <a:xfrm>
                <a:off x="337351" y="1266107"/>
                <a:ext cx="8571699" cy="4422173"/>
              </a:xfrm>
              <a:prstGeom prst="rect">
                <a:avLst/>
              </a:prstGeom>
              <a:blipFill>
                <a:blip r:embed="rId2"/>
                <a:stretch>
                  <a:fillRect l="-640" t="-690" r="-996" b="-1517"/>
                </a:stretch>
              </a:blipFill>
            </p:spPr>
            <p:txBody>
              <a:bodyPr/>
              <a:lstStyle/>
              <a:p>
                <a:r>
                  <a:rPr lang="en-US">
                    <a:noFill/>
                  </a:rPr>
                  <a:t> </a:t>
                </a:r>
              </a:p>
            </p:txBody>
          </p:sp>
        </mc:Fallback>
      </mc:AlternateContent>
    </p:spTree>
    <p:extLst>
      <p:ext uri="{BB962C8B-B14F-4D97-AF65-F5344CB8AC3E}">
        <p14:creationId xmlns:p14="http://schemas.microsoft.com/office/powerpoint/2010/main" val="3518334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002ECA-D682-27FA-EEA3-C5BE98344CD7}"/>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5" name="Title 2">
            <a:extLst>
              <a:ext uri="{FF2B5EF4-FFF2-40B4-BE49-F238E27FC236}">
                <a16:creationId xmlns:a16="http://schemas.microsoft.com/office/drawing/2014/main" id="{13D233BF-8C87-7261-9483-18D6A0D2AD1B}"/>
              </a:ext>
            </a:extLst>
          </p:cNvPr>
          <p:cNvSpPr>
            <a:spLocks noGrp="1"/>
          </p:cNvSpPr>
          <p:nvPr>
            <p:ph type="title"/>
          </p:nvPr>
        </p:nvSpPr>
        <p:spPr>
          <a:xfrm>
            <a:off x="234950" y="79375"/>
            <a:ext cx="8674100" cy="450850"/>
          </a:xfrm>
        </p:spPr>
        <p:txBody>
          <a:bodyPr/>
          <a:lstStyle/>
          <a:p>
            <a:pPr marL="514350" indent="-514350">
              <a:buClr>
                <a:schemeClr val="bg1"/>
              </a:buClr>
              <a:buFont typeface="+mj-lt"/>
              <a:buAutoNum type="arabicPeriod" startAt="4"/>
            </a:pPr>
            <a:r>
              <a:rPr lang="en-US"/>
              <a:t>Bảo mật</a:t>
            </a:r>
          </a:p>
        </p:txBody>
      </p:sp>
      <p:sp>
        <p:nvSpPr>
          <p:cNvPr id="6" name="Content Placeholder 4">
            <a:extLst>
              <a:ext uri="{FF2B5EF4-FFF2-40B4-BE49-F238E27FC236}">
                <a16:creationId xmlns:a16="http://schemas.microsoft.com/office/drawing/2014/main" id="{368D82F8-C328-4726-DAF6-B9860818FFDE}"/>
              </a:ext>
            </a:extLst>
          </p:cNvPr>
          <p:cNvSpPr txBox="1">
            <a:spLocks noGrp="1"/>
          </p:cNvSpPr>
          <p:nvPr>
            <p:ph sz="quarter" idx="13"/>
          </p:nvPr>
        </p:nvSpPr>
        <p:spPr>
          <a:xfrm>
            <a:off x="234950" y="841375"/>
            <a:ext cx="8674100" cy="424732"/>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a:solidFill>
                  <a:srgbClr val="111111"/>
                </a:solidFill>
              </a:rPr>
              <a:t>4.3 Đoán và xác định các cuộc tấn công</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34A9E18-04F4-C9C5-86B7-67E80BEA1132}"/>
                  </a:ext>
                </a:extLst>
              </p:cNvPr>
              <p:cNvSpPr txBox="1"/>
              <p:nvPr/>
            </p:nvSpPr>
            <p:spPr>
              <a:xfrm>
                <a:off x="452761" y="1372639"/>
                <a:ext cx="8376390" cy="2862322"/>
              </a:xfrm>
              <a:prstGeom prst="rect">
                <a:avLst/>
              </a:prstGeom>
              <a:noFill/>
            </p:spPr>
            <p:txBody>
              <a:bodyPr wrap="square">
                <a:spAutoFit/>
              </a:bodyPr>
              <a:lstStyle/>
              <a:p>
                <a:pPr marL="285750" indent="-285750">
                  <a:buFont typeface="Arial" panose="020B0604020202020204" pitchFamily="34" charset="0"/>
                  <a:buChar char="•"/>
                </a:pPr>
                <a:r>
                  <a:rPr lang="vi-VN" sz="2000" b="0" i="0">
                    <a:solidFill>
                      <a:srgbClr val="111111"/>
                    </a:solidFill>
                    <a:effectLst/>
                  </a:rPr>
                  <a:t>Trong mỗi lần lặp của Trivium, chỉ có một số ít bit của trạng thái được sử dụng, mặc dù quy tắc chung là nên tránh các hàm cập nhật thưa. Kết quả là, các cuộc tấn công dự đoán và xác định chắc chắn là một vấn đề. </a:t>
                </a:r>
                <a:endParaRPr lang="en-US" sz="2000" b="0" i="0">
                  <a:solidFill>
                    <a:srgbClr val="111111"/>
                  </a:solidFill>
                  <a:effectLst/>
                </a:endParaRPr>
              </a:p>
              <a:p>
                <a:pPr marL="285750" indent="-285750">
                  <a:buFont typeface="Arial" panose="020B0604020202020204" pitchFamily="34" charset="0"/>
                  <a:buChar char="•"/>
                </a:pPr>
                <a:r>
                  <a:rPr lang="vi-VN" sz="2000" b="0" i="0">
                    <a:solidFill>
                      <a:srgbClr val="111111"/>
                    </a:solidFill>
                    <a:effectLst/>
                  </a:rPr>
                  <a:t>Một cuộc tấn công đơn giản sẽ dự đoán (</a:t>
                </a:r>
                <a14:m>
                  <m:oMath xmlns:m="http://schemas.openxmlformats.org/officeDocument/2006/math">
                    <m:sSub>
                      <m:sSubPr>
                        <m:ctrlPr>
                          <a:rPr lang="vi-VN" sz="2000" b="0" i="1" smtClean="0">
                            <a:solidFill>
                              <a:srgbClr val="111111"/>
                            </a:solidFill>
                            <a:effectLst/>
                          </a:rPr>
                        </m:ctrlPr>
                      </m:sSubPr>
                      <m:e>
                        <m:r>
                          <a:rPr lang="en-US" sz="2000" b="0" i="1" smtClean="0">
                            <a:solidFill>
                              <a:srgbClr val="111111"/>
                            </a:solidFill>
                            <a:effectLst/>
                          </a:rPr>
                          <m:t>𝑠</m:t>
                        </m:r>
                      </m:e>
                      <m:sub>
                        <m:r>
                          <a:rPr lang="en-US" sz="2000" b="0" i="1" smtClean="0">
                            <a:solidFill>
                              <a:srgbClr val="111111"/>
                            </a:solidFill>
                            <a:effectLst/>
                          </a:rPr>
                          <m:t>25</m:t>
                        </m:r>
                      </m:sub>
                    </m:sSub>
                    <m:r>
                      <a:rPr lang="vi-VN" sz="2000" b="0" i="1" smtClean="0">
                        <a:solidFill>
                          <a:srgbClr val="111111"/>
                        </a:solidFill>
                        <a:effectLst/>
                      </a:rPr>
                      <m:t>;</m:t>
                    </m:r>
                    <m:r>
                      <a:rPr lang="en-US" sz="2000" b="0" i="1" smtClean="0">
                        <a:solidFill>
                          <a:srgbClr val="111111"/>
                        </a:solidFill>
                        <a:effectLst/>
                      </a:rPr>
                      <m:t>…</m:t>
                    </m:r>
                    <m:r>
                      <a:rPr lang="vi-VN" sz="2000" b="0" i="1" smtClean="0">
                        <a:solidFill>
                          <a:srgbClr val="111111"/>
                        </a:solidFill>
                        <a:effectLst/>
                      </a:rPr>
                      <m:t> ; </m:t>
                    </m:r>
                    <m:sSub>
                      <m:sSubPr>
                        <m:ctrlPr>
                          <a:rPr lang="vi-VN" sz="2000" b="0" i="1" smtClean="0">
                            <a:solidFill>
                              <a:srgbClr val="111111"/>
                            </a:solidFill>
                            <a:effectLst/>
                          </a:rPr>
                        </m:ctrlPr>
                      </m:sSubPr>
                      <m:e>
                        <m:r>
                          <a:rPr lang="en-US" sz="2000" b="0" i="1" smtClean="0">
                            <a:solidFill>
                              <a:srgbClr val="111111"/>
                            </a:solidFill>
                            <a:effectLst/>
                          </a:rPr>
                          <m:t>𝑠</m:t>
                        </m:r>
                      </m:e>
                      <m:sub>
                        <m:r>
                          <a:rPr lang="en-US" sz="2000" b="0" i="1" smtClean="0">
                            <a:solidFill>
                              <a:srgbClr val="111111"/>
                            </a:solidFill>
                            <a:effectLst/>
                          </a:rPr>
                          <m:t>93</m:t>
                        </m:r>
                      </m:sub>
                    </m:sSub>
                  </m:oMath>
                </a14:m>
                <a:r>
                  <a:rPr lang="vi-VN" sz="2000" b="0" i="0">
                    <a:solidFill>
                      <a:srgbClr val="111111"/>
                    </a:solidFill>
                    <a:effectLst/>
                  </a:rPr>
                  <a:t>), (</a:t>
                </a:r>
                <a14:m>
                  <m:oMath xmlns:m="http://schemas.openxmlformats.org/officeDocument/2006/math">
                    <m:sSub>
                      <m:sSubPr>
                        <m:ctrlPr>
                          <a:rPr lang="vi-VN" sz="2000" b="0" i="1" smtClean="0">
                            <a:solidFill>
                              <a:srgbClr val="111111"/>
                            </a:solidFill>
                            <a:effectLst/>
                          </a:rPr>
                        </m:ctrlPr>
                      </m:sSubPr>
                      <m:e>
                        <m:r>
                          <a:rPr lang="en-US" sz="2000" b="0" i="1" smtClean="0">
                            <a:solidFill>
                              <a:srgbClr val="111111"/>
                            </a:solidFill>
                            <a:effectLst/>
                          </a:rPr>
                          <m:t>𝑠</m:t>
                        </m:r>
                      </m:e>
                      <m:sub>
                        <m:r>
                          <a:rPr lang="en-US" sz="2000" b="0" i="1" smtClean="0">
                            <a:solidFill>
                              <a:srgbClr val="111111"/>
                            </a:solidFill>
                            <a:effectLst/>
                          </a:rPr>
                          <m:t>97</m:t>
                        </m:r>
                      </m:sub>
                    </m:sSub>
                    <m:r>
                      <a:rPr lang="vi-VN" sz="2000" b="0" i="1" smtClean="0">
                        <a:solidFill>
                          <a:srgbClr val="111111"/>
                        </a:solidFill>
                        <a:effectLst/>
                      </a:rPr>
                      <m:t>;</m:t>
                    </m:r>
                    <m:r>
                      <a:rPr lang="en-US" sz="2000" b="0" i="1" smtClean="0">
                        <a:solidFill>
                          <a:srgbClr val="111111"/>
                        </a:solidFill>
                        <a:effectLst/>
                      </a:rPr>
                      <m:t>…</m:t>
                    </m:r>
                    <m:r>
                      <a:rPr lang="vi-VN" sz="2000" b="0" i="1" smtClean="0">
                        <a:solidFill>
                          <a:srgbClr val="111111"/>
                        </a:solidFill>
                        <a:effectLst/>
                      </a:rPr>
                      <m:t> ; </m:t>
                    </m:r>
                    <m:sSub>
                      <m:sSubPr>
                        <m:ctrlPr>
                          <a:rPr lang="vi-VN" sz="2000" b="0" i="1" smtClean="0">
                            <a:solidFill>
                              <a:srgbClr val="111111"/>
                            </a:solidFill>
                            <a:effectLst/>
                          </a:rPr>
                        </m:ctrlPr>
                      </m:sSubPr>
                      <m:e>
                        <m:r>
                          <a:rPr lang="en-US" sz="2000" b="0" i="1" smtClean="0">
                            <a:solidFill>
                              <a:srgbClr val="111111"/>
                            </a:solidFill>
                            <a:effectLst/>
                          </a:rPr>
                          <m:t>𝑠</m:t>
                        </m:r>
                      </m:e>
                      <m:sub>
                        <m:r>
                          <a:rPr lang="en-US" sz="2000" b="0" i="1" smtClean="0">
                            <a:solidFill>
                              <a:srgbClr val="111111"/>
                            </a:solidFill>
                            <a:effectLst/>
                          </a:rPr>
                          <m:t>177</m:t>
                        </m:r>
                      </m:sub>
                    </m:sSub>
                  </m:oMath>
                </a14:m>
                <a:r>
                  <a:rPr lang="vi-VN" sz="2000" b="0" i="0">
                    <a:solidFill>
                      <a:srgbClr val="111111"/>
                    </a:solidFill>
                    <a:effectLst/>
                  </a:rPr>
                  <a:t>) và (</a:t>
                </a:r>
                <a14:m>
                  <m:oMath xmlns:m="http://schemas.openxmlformats.org/officeDocument/2006/math">
                    <m:sSub>
                      <m:sSubPr>
                        <m:ctrlPr>
                          <a:rPr lang="vi-VN" sz="2000" b="0" i="1" smtClean="0">
                            <a:solidFill>
                              <a:srgbClr val="111111"/>
                            </a:solidFill>
                            <a:effectLst/>
                          </a:rPr>
                        </m:ctrlPr>
                      </m:sSubPr>
                      <m:e>
                        <m:r>
                          <a:rPr lang="en-US" sz="2000" b="0" i="1" smtClean="0">
                            <a:solidFill>
                              <a:srgbClr val="111111"/>
                            </a:solidFill>
                            <a:effectLst/>
                          </a:rPr>
                          <m:t>𝑠</m:t>
                        </m:r>
                      </m:e>
                      <m:sub>
                        <m:r>
                          <a:rPr lang="en-US" sz="2000" b="0" i="1" smtClean="0">
                            <a:solidFill>
                              <a:srgbClr val="111111"/>
                            </a:solidFill>
                            <a:effectLst/>
                          </a:rPr>
                          <m:t>44</m:t>
                        </m:r>
                      </m:sub>
                    </m:sSub>
                    <m:r>
                      <a:rPr lang="vi-VN" sz="2000" b="0" i="1" smtClean="0">
                        <a:solidFill>
                          <a:srgbClr val="111111"/>
                        </a:solidFill>
                        <a:effectLst/>
                      </a:rPr>
                      <m:t>;</m:t>
                    </m:r>
                    <m:r>
                      <a:rPr lang="en-US" sz="2000" b="0" i="1" smtClean="0">
                        <a:solidFill>
                          <a:srgbClr val="111111"/>
                        </a:solidFill>
                        <a:effectLst/>
                      </a:rPr>
                      <m:t>… </m:t>
                    </m:r>
                    <m:r>
                      <a:rPr lang="vi-VN" sz="2000" b="0" i="1" smtClean="0">
                        <a:solidFill>
                          <a:srgbClr val="111111"/>
                        </a:solidFill>
                        <a:effectLst/>
                      </a:rPr>
                      <m:t>; </m:t>
                    </m:r>
                    <m:sSub>
                      <m:sSubPr>
                        <m:ctrlPr>
                          <a:rPr lang="vi-VN" sz="2000" b="0" i="1" smtClean="0">
                            <a:solidFill>
                              <a:srgbClr val="111111"/>
                            </a:solidFill>
                            <a:effectLst/>
                          </a:rPr>
                        </m:ctrlPr>
                      </m:sSubPr>
                      <m:e>
                        <m:r>
                          <a:rPr lang="en-US" sz="2000" b="0" i="1" smtClean="0">
                            <a:solidFill>
                              <a:srgbClr val="111111"/>
                            </a:solidFill>
                            <a:effectLst/>
                          </a:rPr>
                          <m:t>𝑠</m:t>
                        </m:r>
                      </m:e>
                      <m:sub>
                        <m:r>
                          <a:rPr lang="en-US" sz="2000" b="0" i="1" smtClean="0">
                            <a:solidFill>
                              <a:srgbClr val="111111"/>
                            </a:solidFill>
                            <a:effectLst/>
                          </a:rPr>
                          <m:t>288</m:t>
                        </m:r>
                      </m:sub>
                    </m:sSub>
                  </m:oMath>
                </a14:m>
                <a:r>
                  <a:rPr lang="vi-VN" sz="2000" b="0" i="0">
                    <a:solidFill>
                      <a:srgbClr val="111111"/>
                    </a:solidFill>
                    <a:effectLst/>
                  </a:rPr>
                  <a:t>), tổng cộng 195 bit, sau đó phần còn lại của các bit có thể được xác định ngay từ dòng khóa. </a:t>
                </a:r>
                <a:endParaRPr lang="en-US" sz="2000" b="0" i="0">
                  <a:solidFill>
                    <a:srgbClr val="111111"/>
                  </a:solidFill>
                  <a:effectLst/>
                </a:endParaRPr>
              </a:p>
              <a:p>
                <a:pPr marL="285750" indent="-285750">
                  <a:buFont typeface="Arial" panose="020B0604020202020204" pitchFamily="34" charset="0"/>
                  <a:buChar char="•"/>
                </a:pPr>
                <a:r>
                  <a:rPr lang="vi-VN" sz="2000" b="0" i="0">
                    <a:solidFill>
                      <a:srgbClr val="111111"/>
                    </a:solidFill>
                    <a:effectLst/>
                  </a:rPr>
                  <a:t>Nghiên cứu thêm nên được tiến hành để xem xét đến mức độ nào các cuộc tấn công tinh vi hơn có thể giảm số này</a:t>
                </a:r>
                <a:endParaRPr lang="en-US" sz="2000"/>
              </a:p>
            </p:txBody>
          </p:sp>
        </mc:Choice>
        <mc:Fallback>
          <p:sp>
            <p:nvSpPr>
              <p:cNvPr id="10" name="TextBox 9">
                <a:extLst>
                  <a:ext uri="{FF2B5EF4-FFF2-40B4-BE49-F238E27FC236}">
                    <a16:creationId xmlns:a16="http://schemas.microsoft.com/office/drawing/2014/main" id="{334A9E18-04F4-C9C5-86B7-67E80BEA1132}"/>
                  </a:ext>
                </a:extLst>
              </p:cNvPr>
              <p:cNvSpPr txBox="1">
                <a:spLocks noRot="1" noChangeAspect="1" noMove="1" noResize="1" noEditPoints="1" noAdjustHandles="1" noChangeArrowheads="1" noChangeShapeType="1" noTextEdit="1"/>
              </p:cNvSpPr>
              <p:nvPr/>
            </p:nvSpPr>
            <p:spPr>
              <a:xfrm>
                <a:off x="452761" y="1372639"/>
                <a:ext cx="8376390" cy="2862322"/>
              </a:xfrm>
              <a:prstGeom prst="rect">
                <a:avLst/>
              </a:prstGeom>
              <a:blipFill>
                <a:blip r:embed="rId2"/>
                <a:stretch>
                  <a:fillRect l="-655" t="-851" r="-1310" b="-2553"/>
                </a:stretch>
              </a:blipFill>
            </p:spPr>
            <p:txBody>
              <a:bodyPr/>
              <a:lstStyle/>
              <a:p>
                <a:r>
                  <a:rPr lang="en-US">
                    <a:noFill/>
                  </a:rPr>
                  <a:t> </a:t>
                </a:r>
              </a:p>
            </p:txBody>
          </p:sp>
        </mc:Fallback>
      </mc:AlternateContent>
    </p:spTree>
    <p:extLst>
      <p:ext uri="{BB962C8B-B14F-4D97-AF65-F5344CB8AC3E}">
        <p14:creationId xmlns:p14="http://schemas.microsoft.com/office/powerpoint/2010/main" val="2671517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E5CD19-C66B-F454-9D7D-7C01495656F0}"/>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5" name="Title 2">
            <a:extLst>
              <a:ext uri="{FF2B5EF4-FFF2-40B4-BE49-F238E27FC236}">
                <a16:creationId xmlns:a16="http://schemas.microsoft.com/office/drawing/2014/main" id="{5B6B479D-769F-77CF-E366-872F85291A70}"/>
              </a:ext>
            </a:extLst>
          </p:cNvPr>
          <p:cNvSpPr>
            <a:spLocks noGrp="1"/>
          </p:cNvSpPr>
          <p:nvPr>
            <p:ph type="title"/>
          </p:nvPr>
        </p:nvSpPr>
        <p:spPr>
          <a:xfrm>
            <a:off x="234950" y="79375"/>
            <a:ext cx="8674100" cy="450850"/>
          </a:xfrm>
        </p:spPr>
        <p:txBody>
          <a:bodyPr/>
          <a:lstStyle/>
          <a:p>
            <a:pPr marL="514350" indent="-514350">
              <a:buClr>
                <a:schemeClr val="bg1"/>
              </a:buClr>
              <a:buFont typeface="+mj-lt"/>
              <a:buAutoNum type="arabicPeriod" startAt="4"/>
            </a:pPr>
            <a:r>
              <a:rPr lang="en-US"/>
              <a:t>Bảo mật</a:t>
            </a:r>
          </a:p>
        </p:txBody>
      </p:sp>
      <p:sp>
        <p:nvSpPr>
          <p:cNvPr id="6" name="Content Placeholder 4">
            <a:extLst>
              <a:ext uri="{FF2B5EF4-FFF2-40B4-BE49-F238E27FC236}">
                <a16:creationId xmlns:a16="http://schemas.microsoft.com/office/drawing/2014/main" id="{64E21D0C-BFB3-4358-6762-97ED880BF003}"/>
              </a:ext>
            </a:extLst>
          </p:cNvPr>
          <p:cNvSpPr txBox="1">
            <a:spLocks noGrp="1"/>
          </p:cNvSpPr>
          <p:nvPr>
            <p:ph sz="quarter" idx="13"/>
          </p:nvPr>
        </p:nvSpPr>
        <p:spPr>
          <a:xfrm>
            <a:off x="234950" y="841375"/>
            <a:ext cx="8674100" cy="424732"/>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a:solidFill>
                  <a:srgbClr val="111111"/>
                </a:solidFill>
              </a:rPr>
              <a:t>4.4 Các cuộc tấn công đại số</a:t>
            </a:r>
          </a:p>
        </p:txBody>
      </p:sp>
      <p:sp>
        <p:nvSpPr>
          <p:cNvPr id="8" name="TextBox 7">
            <a:extLst>
              <a:ext uri="{FF2B5EF4-FFF2-40B4-BE49-F238E27FC236}">
                <a16:creationId xmlns:a16="http://schemas.microsoft.com/office/drawing/2014/main" id="{80D4E7A0-154E-1FA5-7AC5-AA738AF91054}"/>
              </a:ext>
            </a:extLst>
          </p:cNvPr>
          <p:cNvSpPr txBox="1"/>
          <p:nvPr/>
        </p:nvSpPr>
        <p:spPr>
          <a:xfrm>
            <a:off x="301841" y="1266107"/>
            <a:ext cx="8607209" cy="3170099"/>
          </a:xfrm>
          <a:prstGeom prst="rect">
            <a:avLst/>
          </a:prstGeom>
          <a:noFill/>
        </p:spPr>
        <p:txBody>
          <a:bodyPr wrap="square">
            <a:spAutoFit/>
          </a:bodyPr>
          <a:lstStyle/>
          <a:p>
            <a:pPr marL="285750" indent="-285750">
              <a:buFont typeface="Arial" panose="020B0604020202020204" pitchFamily="34" charset="0"/>
              <a:buChar char="•"/>
            </a:pPr>
            <a:r>
              <a:rPr lang="vi-VN" sz="2000" b="0" i="0">
                <a:solidFill>
                  <a:srgbClr val="111111"/>
                </a:solidFill>
                <a:effectLst/>
              </a:rPr>
              <a:t>Trivium dường như là mục tiêu đặc biệt hấp dẫn cho các cuộc tấn công đại số. Toàn bộ hệ thống có thể dễ dàng được mô tả bằng các phương trình rất thưa của bậc thấp. </a:t>
            </a:r>
            <a:endParaRPr lang="en-US" sz="2000" b="0" i="0">
              <a:solidFill>
                <a:srgbClr val="111111"/>
              </a:solidFill>
              <a:effectLst/>
            </a:endParaRPr>
          </a:p>
          <a:p>
            <a:pPr marL="285750" indent="-285750">
              <a:buFont typeface="Arial" panose="020B0604020202020204" pitchFamily="34" charset="0"/>
              <a:buChar char="•"/>
            </a:pPr>
            <a:r>
              <a:rPr lang="vi-VN" sz="2000" b="0" i="0">
                <a:solidFill>
                  <a:srgbClr val="111111"/>
                </a:solidFill>
                <a:effectLst/>
              </a:rPr>
              <a:t>Tuy nhiên, trạng thái của nó không phát triển theo cách tuyến tính, và do đó, các kỹ thuật tuyến tính hiệu quả được sử dụng để giải quyết các hệ phương trình được tạo ra bởi các hệ thống dựa trên LFSR sẽ khó áp dụng. </a:t>
            </a:r>
            <a:endParaRPr lang="en-US" sz="2000" b="0" i="0">
              <a:solidFill>
                <a:srgbClr val="111111"/>
              </a:solidFill>
              <a:effectLst/>
            </a:endParaRPr>
          </a:p>
          <a:p>
            <a:pPr marL="285750" indent="-285750">
              <a:buFont typeface="Arial" panose="020B0604020202020204" pitchFamily="34" charset="0"/>
              <a:buChar char="•"/>
            </a:pPr>
            <a:r>
              <a:rPr lang="vi-VN" sz="2000" b="0" i="0">
                <a:solidFill>
                  <a:srgbClr val="111111"/>
                </a:solidFill>
                <a:effectLst/>
              </a:rPr>
              <a:t>Tuy nhiên, các kỹ thuật khác có thể được áp dụng và hiệu quả của chúng trong việc giải quyết hệ thống phương trình cụ thể này cần được điều tra</a:t>
            </a:r>
            <a:endParaRPr lang="en-US" sz="2000"/>
          </a:p>
        </p:txBody>
      </p:sp>
    </p:spTree>
    <p:extLst>
      <p:ext uri="{BB962C8B-B14F-4D97-AF65-F5344CB8AC3E}">
        <p14:creationId xmlns:p14="http://schemas.microsoft.com/office/powerpoint/2010/main" val="1026960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p:txBody>
          <a:bodyPr/>
          <a:lstStyle/>
          <a:p>
            <a:r>
              <a:rPr lang="en-US"/>
              <a:t>LÝ THUYẾT MẬT MÃ </a:t>
            </a:r>
            <a:br>
              <a:rPr lang="en-US"/>
            </a:br>
            <a:r>
              <a:rPr lang="en-US"/>
              <a:t>145583</a:t>
            </a:r>
          </a:p>
        </p:txBody>
      </p:sp>
    </p:spTree>
    <p:extLst>
      <p:ext uri="{BB962C8B-B14F-4D97-AF65-F5344CB8AC3E}">
        <p14:creationId xmlns:p14="http://schemas.microsoft.com/office/powerpoint/2010/main" val="945003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A50766-BAD0-5D8B-DAC5-04EDD44EB800}"/>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5" name="Title 2">
            <a:extLst>
              <a:ext uri="{FF2B5EF4-FFF2-40B4-BE49-F238E27FC236}">
                <a16:creationId xmlns:a16="http://schemas.microsoft.com/office/drawing/2014/main" id="{C7D9F32B-4102-22C0-39DE-C2CCFD1BBFE3}"/>
              </a:ext>
            </a:extLst>
          </p:cNvPr>
          <p:cNvSpPr>
            <a:spLocks noGrp="1"/>
          </p:cNvSpPr>
          <p:nvPr>
            <p:ph type="title"/>
          </p:nvPr>
        </p:nvSpPr>
        <p:spPr>
          <a:xfrm>
            <a:off x="234950" y="79375"/>
            <a:ext cx="8674100" cy="450850"/>
          </a:xfrm>
        </p:spPr>
        <p:txBody>
          <a:bodyPr/>
          <a:lstStyle/>
          <a:p>
            <a:pPr marL="514350" indent="-514350">
              <a:buClr>
                <a:schemeClr val="bg1"/>
              </a:buClr>
              <a:buFont typeface="+mj-lt"/>
              <a:buAutoNum type="arabicPeriod" startAt="4"/>
            </a:pPr>
            <a:r>
              <a:rPr lang="en-US"/>
              <a:t>Bảo mật</a:t>
            </a:r>
          </a:p>
        </p:txBody>
      </p:sp>
      <p:sp>
        <p:nvSpPr>
          <p:cNvPr id="6" name="Content Placeholder 4">
            <a:extLst>
              <a:ext uri="{FF2B5EF4-FFF2-40B4-BE49-F238E27FC236}">
                <a16:creationId xmlns:a16="http://schemas.microsoft.com/office/drawing/2014/main" id="{CC279B16-07CB-AF8C-C200-229924156FFB}"/>
              </a:ext>
            </a:extLst>
          </p:cNvPr>
          <p:cNvSpPr txBox="1">
            <a:spLocks noGrp="1"/>
          </p:cNvSpPr>
          <p:nvPr>
            <p:ph sz="quarter" idx="13"/>
          </p:nvPr>
        </p:nvSpPr>
        <p:spPr>
          <a:xfrm>
            <a:off x="234950" y="841375"/>
            <a:ext cx="8674100" cy="424732"/>
          </a:xfrm>
          <a:prstGeom prst="rect">
            <a:avLst/>
          </a:prstGeom>
          <a:noFill/>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a:solidFill>
                  <a:srgbClr val="111111"/>
                </a:solidFill>
              </a:rPr>
              <a:t>4.5 Các cuộc tấn công đồng bộ hóa lại</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6176220-7384-0DC9-7200-41817BE34920}"/>
                  </a:ext>
                </a:extLst>
              </p:cNvPr>
              <p:cNvSpPr txBox="1"/>
              <p:nvPr/>
            </p:nvSpPr>
            <p:spPr>
              <a:xfrm>
                <a:off x="372862" y="1266108"/>
                <a:ext cx="8536188" cy="2862322"/>
              </a:xfrm>
              <a:prstGeom prst="rect">
                <a:avLst/>
              </a:prstGeom>
              <a:noFill/>
            </p:spPr>
            <p:txBody>
              <a:bodyPr wrap="square">
                <a:spAutoFit/>
              </a:bodyPr>
              <a:lstStyle/>
              <a:p>
                <a:pPr marL="285750" indent="-285750">
                  <a:buFont typeface="Arial" panose="020B0604020202020204" pitchFamily="34" charset="0"/>
                  <a:buChar char="•"/>
                </a:pPr>
                <a:r>
                  <a:rPr lang="vi-VN" sz="2000" b="0" i="0">
                    <a:solidFill>
                      <a:srgbClr val="111111"/>
                    </a:solidFill>
                    <a:effectLst/>
                  </a:rPr>
                  <a:t>Một loại tấn công khác là các cuộc tấn công đồng bộ hóa lại, nơi kẻ tấn công được phép thay đổi giá trị của IV, và cố gắng trích xuất thông tin về khóa bằng cách kiểm tra dòng khóa tương ứng. Trivium cố gắng ngăn chặn loại tấn công này bằng cách lặp lại trạng thái một số lần đủ trước khi tạo ra bất kỳ đầu ra nào. </a:t>
                </a:r>
                <a:endParaRPr lang="en-US" sz="2000" b="0" i="0">
                  <a:solidFill>
                    <a:srgbClr val="111111"/>
                  </a:solidFill>
                  <a:effectLst/>
                </a:endParaRPr>
              </a:p>
              <a:p>
                <a:pPr marL="285750" indent="-285750">
                  <a:buFont typeface="Arial" panose="020B0604020202020204" pitchFamily="34" charset="0"/>
                  <a:buChar char="•"/>
                </a:pPr>
                <a:r>
                  <a:rPr lang="vi-VN" sz="2000" b="0" i="0">
                    <a:solidFill>
                      <a:srgbClr val="111111"/>
                    </a:solidFill>
                    <a:effectLst/>
                  </a:rPr>
                  <a:t>Có thể chứng minh rằng mỗi bit trạng thái phụ thuộc vào mỗi bit khóa và IV theo cách phi tuyến tính sau hai chu kỳ đầy đủ (tức là, </a:t>
                </a:r>
                <a14:m>
                  <m:oMath xmlns:m="http://schemas.openxmlformats.org/officeDocument/2006/math">
                    <m:r>
                      <a:rPr lang="vi-VN" sz="2000" b="0" i="1" smtClean="0">
                        <a:solidFill>
                          <a:srgbClr val="111111"/>
                        </a:solidFill>
                        <a:effectLst/>
                      </a:rPr>
                      <m:t>2·288</m:t>
                    </m:r>
                  </m:oMath>
                </a14:m>
                <a:r>
                  <a:rPr lang="vi-VN" sz="2000" b="0" i="0">
                    <a:solidFill>
                      <a:srgbClr val="111111"/>
                    </a:solidFill>
                    <a:effectLst/>
                  </a:rPr>
                  <a:t> lần lặp). </a:t>
                </a:r>
                <a:r>
                  <a:rPr lang="en-US" sz="2000" b="0" i="0">
                    <a:solidFill>
                      <a:srgbClr val="111111"/>
                    </a:solidFill>
                    <a:effectLst/>
                  </a:rPr>
                  <a:t>Có thể nếu </a:t>
                </a:r>
                <a:r>
                  <a:rPr lang="vi-VN" sz="2000" b="0" i="0">
                    <a:solidFill>
                      <a:srgbClr val="111111"/>
                    </a:solidFill>
                    <a:effectLst/>
                  </a:rPr>
                  <a:t>thêm hai chu kỳ nữa sẽ đủ để bảo vệ mã hóa khỏi các cuộc tấn công đồng bộ hóa lại</a:t>
                </a:r>
                <a:endParaRPr lang="en-US" sz="2000"/>
              </a:p>
            </p:txBody>
          </p:sp>
        </mc:Choice>
        <mc:Fallback>
          <p:sp>
            <p:nvSpPr>
              <p:cNvPr id="8" name="TextBox 7">
                <a:extLst>
                  <a:ext uri="{FF2B5EF4-FFF2-40B4-BE49-F238E27FC236}">
                    <a16:creationId xmlns:a16="http://schemas.microsoft.com/office/drawing/2014/main" id="{E6176220-7384-0DC9-7200-41817BE34920}"/>
                  </a:ext>
                </a:extLst>
              </p:cNvPr>
              <p:cNvSpPr txBox="1">
                <a:spLocks noRot="1" noChangeAspect="1" noMove="1" noResize="1" noEditPoints="1" noAdjustHandles="1" noChangeArrowheads="1" noChangeShapeType="1" noTextEdit="1"/>
              </p:cNvSpPr>
              <p:nvPr/>
            </p:nvSpPr>
            <p:spPr>
              <a:xfrm>
                <a:off x="372862" y="1266108"/>
                <a:ext cx="8536188" cy="2862322"/>
              </a:xfrm>
              <a:prstGeom prst="rect">
                <a:avLst/>
              </a:prstGeom>
              <a:blipFill>
                <a:blip r:embed="rId2"/>
                <a:stretch>
                  <a:fillRect l="-643" t="-1066" r="-786" b="-2772"/>
                </a:stretch>
              </a:blipFill>
            </p:spPr>
            <p:txBody>
              <a:bodyPr/>
              <a:lstStyle/>
              <a:p>
                <a:r>
                  <a:rPr lang="en-US">
                    <a:noFill/>
                  </a:rPr>
                  <a:t> </a:t>
                </a:r>
              </a:p>
            </p:txBody>
          </p:sp>
        </mc:Fallback>
      </mc:AlternateContent>
    </p:spTree>
    <p:extLst>
      <p:ext uri="{BB962C8B-B14F-4D97-AF65-F5344CB8AC3E}">
        <p14:creationId xmlns:p14="http://schemas.microsoft.com/office/powerpoint/2010/main" val="2624436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F112E4-4F87-C9CA-FA5B-F4359D12B34B}"/>
              </a:ext>
            </a:extLst>
          </p:cNvPr>
          <p:cNvSpPr>
            <a:spLocks noGrp="1"/>
          </p:cNvSpPr>
          <p:nvPr>
            <p:ph type="title"/>
          </p:nvPr>
        </p:nvSpPr>
        <p:spPr>
          <a:xfrm>
            <a:off x="360758" y="327025"/>
            <a:ext cx="3993358" cy="1630363"/>
          </a:xfrm>
        </p:spPr>
        <p:txBody>
          <a:bodyPr vert="horz" lIns="91440" tIns="45720" rIns="91440" bIns="45720" rtlCol="0" anchor="b">
            <a:normAutofit/>
          </a:bodyPr>
          <a:lstStyle/>
          <a:p>
            <a:pPr marL="514350" indent="-514350">
              <a:buClr>
                <a:schemeClr val="tx1"/>
              </a:buClr>
              <a:buFont typeface="+mj-lt"/>
              <a:buAutoNum type="arabicPeriod" startAt="5"/>
            </a:pPr>
            <a:r>
              <a:rPr lang="en-US" sz="3100">
                <a:solidFill>
                  <a:schemeClr val="tx1"/>
                </a:solidFill>
                <a:latin typeface="+mj-lt"/>
                <a:ea typeface="+mj-ea"/>
                <a:cs typeface="+mj-cs"/>
              </a:rPr>
              <a:t>Kết luận</a:t>
            </a:r>
          </a:p>
        </p:txBody>
      </p:sp>
      <p:pic>
        <p:nvPicPr>
          <p:cNvPr id="7" name="Picture 6">
            <a:extLst>
              <a:ext uri="{FF2B5EF4-FFF2-40B4-BE49-F238E27FC236}">
                <a16:creationId xmlns:a16="http://schemas.microsoft.com/office/drawing/2014/main" id="{C47D0F8B-BC96-A46A-A4BC-6B70B14E0D2A}"/>
              </a:ext>
            </a:extLst>
          </p:cNvPr>
          <p:cNvPicPr>
            <a:picLocks noChangeAspect="1"/>
          </p:cNvPicPr>
          <p:nvPr/>
        </p:nvPicPr>
        <p:blipFill rotWithShape="1">
          <a:blip r:embed="rId2"/>
          <a:srcRect l="10721" r="43821" b="-2"/>
          <a:stretch/>
        </p:blipFill>
        <p:spPr>
          <a:xfrm>
            <a:off x="4474766" y="1"/>
            <a:ext cx="4669234"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sp>
        <p:nvSpPr>
          <p:cNvPr id="2" name="Slide Number Placeholder 1">
            <a:extLst>
              <a:ext uri="{FF2B5EF4-FFF2-40B4-BE49-F238E27FC236}">
                <a16:creationId xmlns:a16="http://schemas.microsoft.com/office/drawing/2014/main" id="{1689992F-A2E9-C411-D00E-0837E6E9BA6F}"/>
              </a:ext>
            </a:extLst>
          </p:cNvPr>
          <p:cNvSpPr>
            <a:spLocks noGrp="1"/>
          </p:cNvSpPr>
          <p:nvPr>
            <p:ph type="sldNum" sz="quarter" idx="12"/>
          </p:nvPr>
        </p:nvSpPr>
        <p:spPr>
          <a:xfrm>
            <a:off x="8152209" y="6356350"/>
            <a:ext cx="614390" cy="365125"/>
          </a:xfrm>
        </p:spPr>
        <p:txBody>
          <a:bodyPr vert="horz" lIns="91440" tIns="45720" rIns="91440" bIns="45720" rtlCol="0" anchor="ctr">
            <a:normAutofit/>
          </a:bodyPr>
          <a:lstStyle/>
          <a:p>
            <a:pPr defTabSz="914400">
              <a:spcAft>
                <a:spcPts val="600"/>
              </a:spcAft>
              <a:defRPr/>
            </a:pPr>
            <a:fld id="{9EA0BE3B-158A-4EDF-80DC-E394A0D1600F}" type="slidenum">
              <a:rPr lang="en-US" sz="1000" b="0">
                <a:solidFill>
                  <a:prstClr val="white"/>
                </a:solidFill>
                <a:latin typeface="Calibri" panose="020F0502020204030204"/>
                <a:ea typeface="+mn-ea"/>
                <a:cs typeface="+mn-cs"/>
              </a:rPr>
              <a:pPr defTabSz="914400">
                <a:spcAft>
                  <a:spcPts val="600"/>
                </a:spcAft>
                <a:defRPr/>
              </a:pPr>
              <a:t>21</a:t>
            </a:fld>
            <a:endParaRPr lang="en-US" sz="1000" b="0">
              <a:solidFill>
                <a:prstClr val="white"/>
              </a:solidFill>
              <a:latin typeface="Calibri" panose="020F0502020204030204"/>
              <a:ea typeface="+mn-ea"/>
              <a:cs typeface="+mn-cs"/>
            </a:endParaRPr>
          </a:p>
        </p:txBody>
      </p:sp>
      <p:graphicFrame>
        <p:nvGraphicFramePr>
          <p:cNvPr id="6" name="Content Placeholder 3">
            <a:extLst>
              <a:ext uri="{FF2B5EF4-FFF2-40B4-BE49-F238E27FC236}">
                <a16:creationId xmlns:a16="http://schemas.microsoft.com/office/drawing/2014/main" id="{A330B4E1-19A3-3C2F-0E8D-514E7FE4F99A}"/>
              </a:ext>
            </a:extLst>
          </p:cNvPr>
          <p:cNvGraphicFramePr>
            <a:graphicFrameLocks noGrp="1"/>
          </p:cNvGraphicFramePr>
          <p:nvPr>
            <p:ph sz="quarter" idx="13"/>
            <p:extLst>
              <p:ext uri="{D42A27DB-BD31-4B8C-83A1-F6EECF244321}">
                <p14:modId xmlns:p14="http://schemas.microsoft.com/office/powerpoint/2010/main" val="1821225593"/>
              </p:ext>
            </p:extLst>
          </p:nvPr>
        </p:nvGraphicFramePr>
        <p:xfrm>
          <a:off x="360759" y="2286001"/>
          <a:ext cx="3993357" cy="3919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9931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a:t>TRIVIUM</a:t>
            </a:r>
            <a:endParaRPr lang="en-US"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356762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2800" b="0"/>
              <a:t>THUẬT TOÁN MÃ HÓA DÒNG ĐỒNG BỘ HƯỚNG PHẦN CỨNG</a:t>
            </a:r>
            <a:endParaRPr lang="en-US" sz="2800" b="0" dirty="0"/>
          </a:p>
          <a:p>
            <a:endParaRPr lang="en-US" sz="2800" b="0" dirty="0"/>
          </a:p>
          <a:p>
            <a:endParaRPr lang="en-US" sz="2800" b="0" dirty="0"/>
          </a:p>
          <a:p>
            <a:endParaRPr lang="en-US" sz="2800" b="0" dirty="0"/>
          </a:p>
        </p:txBody>
      </p:sp>
    </p:spTree>
    <p:extLst>
      <p:ext uri="{BB962C8B-B14F-4D97-AF65-F5344CB8AC3E}">
        <p14:creationId xmlns:p14="http://schemas.microsoft.com/office/powerpoint/2010/main" val="743172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a:xfrm>
            <a:off x="360758" y="327025"/>
            <a:ext cx="3993358" cy="1630363"/>
          </a:xfrm>
        </p:spPr>
        <p:txBody>
          <a:bodyPr vert="horz" lIns="91440" tIns="45720" rIns="91440" bIns="45720" rtlCol="0" anchor="b">
            <a:normAutofit/>
          </a:bodyPr>
          <a:lstStyle/>
          <a:p>
            <a:pPr marL="571500" indent="-571500">
              <a:buFont typeface="+mj-lt"/>
              <a:buAutoNum type="arabicPeriod"/>
            </a:pPr>
            <a:r>
              <a:rPr lang="en-US" sz="3100">
                <a:solidFill>
                  <a:schemeClr val="tx1"/>
                </a:solidFill>
                <a:latin typeface="+mj-lt"/>
                <a:ea typeface="+mj-ea"/>
                <a:cs typeface="+mj-cs"/>
              </a:rPr>
              <a:t>Giới thiệu</a:t>
            </a:r>
          </a:p>
        </p:txBody>
      </p:sp>
      <p:pic>
        <p:nvPicPr>
          <p:cNvPr id="7" name="Picture 6" descr="A red padlock on a circuit board&#10;&#10;Description automatically generated">
            <a:extLst>
              <a:ext uri="{FF2B5EF4-FFF2-40B4-BE49-F238E27FC236}">
                <a16:creationId xmlns:a16="http://schemas.microsoft.com/office/drawing/2014/main" id="{39A1DB4C-889E-C3E8-6E4E-717D9F2301F6}"/>
              </a:ext>
            </a:extLst>
          </p:cNvPr>
          <p:cNvPicPr>
            <a:picLocks noChangeAspect="1"/>
          </p:cNvPicPr>
          <p:nvPr/>
        </p:nvPicPr>
        <p:blipFill rotWithShape="1">
          <a:blip r:embed="rId2">
            <a:extLst>
              <a:ext uri="{28A0092B-C50C-407E-A947-70E740481C1C}">
                <a14:useLocalDpi xmlns:a14="http://schemas.microsoft.com/office/drawing/2010/main" val="0"/>
              </a:ext>
            </a:extLst>
          </a:blip>
          <a:srcRect l="27928" r="27927" b="-1"/>
          <a:stretch/>
        </p:blipFill>
        <p:spPr>
          <a:xfrm>
            <a:off x="4474766" y="1"/>
            <a:ext cx="4669234"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a:xfrm>
            <a:off x="8152209" y="6356350"/>
            <a:ext cx="614390" cy="365125"/>
          </a:xfrm>
        </p:spPr>
        <p:txBody>
          <a:bodyPr vert="horz" lIns="91440" tIns="45720" rIns="91440" bIns="45720" rtlCol="0" anchor="ctr">
            <a:normAutofit/>
          </a:bodyPr>
          <a:lstStyle/>
          <a:p>
            <a:pPr defTabSz="914400">
              <a:spcAft>
                <a:spcPts val="600"/>
              </a:spcAft>
              <a:defRPr/>
            </a:pPr>
            <a:fld id="{9EA0BE3B-158A-4EDF-80DC-E394A0D1600F}" type="slidenum">
              <a:rPr lang="en-US" sz="1000" b="0" smtClean="0">
                <a:solidFill>
                  <a:prstClr val="white"/>
                </a:solidFill>
                <a:latin typeface="Calibri" panose="020F0502020204030204"/>
                <a:ea typeface="+mn-ea"/>
                <a:cs typeface="+mn-cs"/>
              </a:rPr>
              <a:pPr defTabSz="914400">
                <a:spcAft>
                  <a:spcPts val="600"/>
                </a:spcAft>
                <a:defRPr/>
              </a:pPr>
              <a:t>4</a:t>
            </a:fld>
            <a:endParaRPr lang="en-US" sz="1000" b="0">
              <a:solidFill>
                <a:prstClr val="white"/>
              </a:solidFill>
              <a:latin typeface="Calibri" panose="020F0502020204030204"/>
              <a:ea typeface="+mn-ea"/>
              <a:cs typeface="+mn-cs"/>
            </a:endParaRPr>
          </a:p>
        </p:txBody>
      </p:sp>
      <p:graphicFrame>
        <p:nvGraphicFramePr>
          <p:cNvPr id="6" name="Content Placeholder 3">
            <a:extLst>
              <a:ext uri="{FF2B5EF4-FFF2-40B4-BE49-F238E27FC236}">
                <a16:creationId xmlns:a16="http://schemas.microsoft.com/office/drawing/2014/main" id="{F85A808B-460D-DDB4-F353-B354844F2E86}"/>
              </a:ext>
            </a:extLst>
          </p:cNvPr>
          <p:cNvGraphicFramePr>
            <a:graphicFrameLocks noGrp="1"/>
          </p:cNvGraphicFramePr>
          <p:nvPr>
            <p:ph sz="quarter" idx="13"/>
            <p:extLst>
              <p:ext uri="{D42A27DB-BD31-4B8C-83A1-F6EECF244321}">
                <p14:modId xmlns:p14="http://schemas.microsoft.com/office/powerpoint/2010/main" val="3882016086"/>
              </p:ext>
            </p:extLst>
          </p:nvPr>
        </p:nvGraphicFramePr>
        <p:xfrm>
          <a:off x="360759" y="2286001"/>
          <a:ext cx="3993357" cy="3919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364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1FD73F-8128-FF86-5249-09F78D16903A}"/>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67A47FE3-CD9E-7D49-53C8-5CECCBFD217C}"/>
              </a:ext>
            </a:extLst>
          </p:cNvPr>
          <p:cNvSpPr>
            <a:spLocks noGrp="1"/>
          </p:cNvSpPr>
          <p:nvPr>
            <p:ph type="title"/>
          </p:nvPr>
        </p:nvSpPr>
        <p:spPr/>
        <p:txBody>
          <a:bodyPr/>
          <a:lstStyle/>
          <a:p>
            <a:pPr marL="514350" indent="-514350">
              <a:buFont typeface="+mj-lt"/>
              <a:buAutoNum type="arabicPeriod" startAt="2"/>
            </a:pPr>
            <a:r>
              <a:rPr lang="en-US"/>
              <a:t>Thông số kỹ thuật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02214E2-C198-6089-3565-D435D10E9E02}"/>
                  </a:ext>
                </a:extLst>
              </p:cNvPr>
              <p:cNvSpPr>
                <a:spLocks noGrp="1"/>
              </p:cNvSpPr>
              <p:nvPr>
                <p:ph sz="quarter" idx="13"/>
              </p:nvPr>
            </p:nvSpPr>
            <p:spPr/>
            <p:txBody>
              <a:bodyPr/>
              <a:lstStyle/>
              <a:p>
                <a:r>
                  <a:rPr lang="vi-VN" sz="2000" b="0" i="0">
                    <a:solidFill>
                      <a:srgbClr val="111111"/>
                    </a:solidFill>
                    <a:effectLst/>
                    <a:latin typeface="+mn-lt"/>
                  </a:rPr>
                  <a:t>Trivium là một thuật toán mã hóa dòng đồng bộ được thiết kế để tạo ra tối đa </a:t>
                </a:r>
                <a14:m>
                  <m:oMath xmlns:m="http://schemas.openxmlformats.org/officeDocument/2006/math">
                    <m:sSup>
                      <m:sSupPr>
                        <m:ctrlPr>
                          <a:rPr lang="vi-VN" sz="2000" b="0" i="1" smtClean="0">
                            <a:solidFill>
                              <a:srgbClr val="111111"/>
                            </a:solidFill>
                            <a:effectLst/>
                            <a:latin typeface="Cambria Math" panose="02040503050406030204" pitchFamily="18" charset="0"/>
                          </a:rPr>
                        </m:ctrlPr>
                      </m:sSupPr>
                      <m:e>
                        <m:r>
                          <a:rPr lang="en-US" sz="2000" b="0" i="1" smtClean="0">
                            <a:solidFill>
                              <a:srgbClr val="111111"/>
                            </a:solidFill>
                            <a:effectLst/>
                            <a:latin typeface="Cambria Math" panose="02040503050406030204" pitchFamily="18" charset="0"/>
                          </a:rPr>
                          <m:t>2</m:t>
                        </m:r>
                      </m:e>
                      <m:sup>
                        <m:r>
                          <a:rPr lang="en-US" sz="2000" b="0" i="1" smtClean="0">
                            <a:solidFill>
                              <a:srgbClr val="111111"/>
                            </a:solidFill>
                            <a:effectLst/>
                            <a:latin typeface="Cambria Math" panose="02040503050406030204" pitchFamily="18" charset="0"/>
                          </a:rPr>
                          <m:t>64</m:t>
                        </m:r>
                      </m:sup>
                    </m:sSup>
                  </m:oMath>
                </a14:m>
                <a:r>
                  <a:rPr lang="vi-VN" sz="2000" b="0" i="0">
                    <a:solidFill>
                      <a:srgbClr val="111111"/>
                    </a:solidFill>
                    <a:effectLst/>
                    <a:latin typeface="+mn-lt"/>
                  </a:rPr>
                  <a:t> bit dòng khóa từ một khóa bí mật 80-bit và một giá trị ban đầu (IV) 80-bit. Như hầu hết các thuật toán mã hóa dòng, quá trình này bao gồm hai giai đoạn: đầu tiên, trạng thái nội bộ của thuật toán mã hóa được khởi tạo bằng cách sử dụng khóa và IV, sau đó trạng thái được cập nhật liên tục và được sử dụng để tạo ra các bit dòng khóa</a:t>
                </a:r>
                <a:endParaRPr lang="en-US" sz="2000">
                  <a:latin typeface="+mn-lt"/>
                </a:endParaRPr>
              </a:p>
            </p:txBody>
          </p:sp>
        </mc:Choice>
        <mc:Fallback xmlns="">
          <p:sp>
            <p:nvSpPr>
              <p:cNvPr id="4" name="Content Placeholder 3">
                <a:extLst>
                  <a:ext uri="{FF2B5EF4-FFF2-40B4-BE49-F238E27FC236}">
                    <a16:creationId xmlns:a16="http://schemas.microsoft.com/office/drawing/2014/main" id="{802214E2-C198-6089-3565-D435D10E9E02}"/>
                  </a:ext>
                </a:extLst>
              </p:cNvPr>
              <p:cNvSpPr>
                <a:spLocks noGrp="1" noRot="1" noChangeAspect="1" noMove="1" noResize="1" noEditPoints="1" noAdjustHandles="1" noChangeArrowheads="1" noChangeShapeType="1" noTextEdit="1"/>
              </p:cNvSpPr>
              <p:nvPr>
                <p:ph sz="quarter" idx="13"/>
              </p:nvPr>
            </p:nvSpPr>
            <p:spPr>
              <a:blipFill>
                <a:blip r:embed="rId2"/>
                <a:stretch>
                  <a:fillRect l="-633" t="-1034" r="-154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4AC8D1B-5F40-D1D5-2E34-9A333C201D74}"/>
              </a:ext>
            </a:extLst>
          </p:cNvPr>
          <p:cNvPicPr>
            <a:picLocks noChangeAspect="1"/>
          </p:cNvPicPr>
          <p:nvPr/>
        </p:nvPicPr>
        <p:blipFill>
          <a:blip r:embed="rId3"/>
          <a:stretch>
            <a:fillRect/>
          </a:stretch>
        </p:blipFill>
        <p:spPr>
          <a:xfrm>
            <a:off x="2747708" y="2521257"/>
            <a:ext cx="3648584" cy="1943371"/>
          </a:xfrm>
          <a:prstGeom prst="rect">
            <a:avLst/>
          </a:prstGeom>
        </p:spPr>
      </p:pic>
      <p:sp>
        <p:nvSpPr>
          <p:cNvPr id="6" name="TextBox 5">
            <a:extLst>
              <a:ext uri="{FF2B5EF4-FFF2-40B4-BE49-F238E27FC236}">
                <a16:creationId xmlns:a16="http://schemas.microsoft.com/office/drawing/2014/main" id="{9AA8BF50-80D2-6CE5-9E3B-2B639774FE41}"/>
              </a:ext>
            </a:extLst>
          </p:cNvPr>
          <p:cNvSpPr txBox="1"/>
          <p:nvPr/>
        </p:nvSpPr>
        <p:spPr>
          <a:xfrm>
            <a:off x="2416399" y="4462928"/>
            <a:ext cx="4311202" cy="430887"/>
          </a:xfrm>
          <a:prstGeom prst="rect">
            <a:avLst/>
          </a:prstGeom>
          <a:noFill/>
        </p:spPr>
        <p:txBody>
          <a:bodyPr wrap="square" rtlCol="0">
            <a:spAutoFit/>
          </a:bodyPr>
          <a:lstStyle/>
          <a:p>
            <a:pPr algn="ctr"/>
            <a:r>
              <a:rPr lang="en-US" sz="2200" b="1">
                <a:latin typeface="Arial" panose="020B0604020202020204" pitchFamily="34" charset="0"/>
                <a:cs typeface="Arial" panose="020B0604020202020204" pitchFamily="34" charset="0"/>
              </a:rPr>
              <a:t>Hình 1: Thông số của TRIVIUM</a:t>
            </a:r>
          </a:p>
        </p:txBody>
      </p:sp>
    </p:spTree>
    <p:extLst>
      <p:ext uri="{BB962C8B-B14F-4D97-AF65-F5344CB8AC3E}">
        <p14:creationId xmlns:p14="http://schemas.microsoft.com/office/powerpoint/2010/main" val="73617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D9498A-861B-1D32-496C-AA23086EFE8A}"/>
              </a:ext>
            </a:extLst>
          </p:cNvPr>
          <p:cNvSpPr>
            <a:spLocks noGrp="1"/>
          </p:cNvSpPr>
          <p:nvPr>
            <p:ph type="sldNum" sz="quarter" idx="12"/>
          </p:nvPr>
        </p:nvSpPr>
        <p:spPr/>
        <p:txBody>
          <a:bodyPr/>
          <a:lstStyle/>
          <a:p>
            <a:fld id="{9EA0BE3B-158A-4EDF-80DC-E394A0D1600F}" type="slidenum">
              <a:rPr lang="en-US" smtClean="0"/>
              <a:pPr/>
              <a:t>6</a:t>
            </a:fld>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7ACD8F5-4263-6B9C-0F06-B78CE457CAF5}"/>
                  </a:ext>
                </a:extLst>
              </p:cNvPr>
              <p:cNvSpPr>
                <a:spLocks noGrp="1"/>
              </p:cNvSpPr>
              <p:nvPr>
                <p:ph sz="quarter" idx="13"/>
              </p:nvPr>
            </p:nvSpPr>
            <p:spPr/>
            <p:txBody>
              <a:bodyPr/>
              <a:lstStyle/>
              <a:p>
                <a:pPr marL="0" indent="0">
                  <a:buNone/>
                </a:pPr>
                <a:r>
                  <a:rPr lang="en-US" sz="2400" b="1" i="0">
                    <a:solidFill>
                      <a:srgbClr val="111111"/>
                    </a:solidFill>
                    <a:effectLst/>
                  </a:rPr>
                  <a:t>2.1 Tạo dòng khóa</a:t>
                </a:r>
              </a:p>
              <a:p>
                <a:pPr marL="0" indent="0">
                  <a:buNone/>
                </a:pPr>
                <a:endParaRPr lang="en-US" sz="2000" b="0" i="0">
                  <a:solidFill>
                    <a:srgbClr val="111111"/>
                  </a:solidFill>
                  <a:effectLst/>
                  <a:latin typeface="+mn-lt"/>
                </a:endParaRPr>
              </a:p>
              <a:p>
                <a:r>
                  <a:rPr lang="vi-VN" sz="2000" b="0" i="0">
                    <a:solidFill>
                      <a:srgbClr val="111111"/>
                    </a:solidFill>
                    <a:effectLst/>
                    <a:latin typeface="+mn-lt"/>
                  </a:rPr>
                  <a:t>Thiết kế đề xuất chứa một trạng thái nội bộ 288-bit được ký hiệu bởi (</a:t>
                </a:r>
                <a14:m>
                  <m:oMath xmlns:m="http://schemas.openxmlformats.org/officeDocument/2006/math">
                    <m:sSub>
                      <m:sSubPr>
                        <m:ctrlPr>
                          <a:rPr lang="vi-VN" sz="2000" b="0" i="1" smtClean="0">
                            <a:solidFill>
                              <a:srgbClr val="111111"/>
                            </a:solidFill>
                            <a:effectLst/>
                            <a:latin typeface="Cambria Math" panose="02040503050406030204" pitchFamily="18" charset="0"/>
                          </a:rPr>
                        </m:ctrlPr>
                      </m:sSubPr>
                      <m:e>
                        <m:r>
                          <a:rPr lang="en-US" sz="2000" b="0" i="1" smtClean="0">
                            <a:solidFill>
                              <a:srgbClr val="111111"/>
                            </a:solidFill>
                            <a:effectLst/>
                            <a:latin typeface="Cambria Math" panose="02040503050406030204" pitchFamily="18" charset="0"/>
                          </a:rPr>
                          <m:t>𝑠</m:t>
                        </m:r>
                      </m:e>
                      <m:sub>
                        <m:r>
                          <a:rPr lang="en-US" sz="2000" b="0" i="1" smtClean="0">
                            <a:solidFill>
                              <a:srgbClr val="111111"/>
                            </a:solidFill>
                            <a:effectLst/>
                            <a:latin typeface="Cambria Math" panose="02040503050406030204" pitchFamily="18" charset="0"/>
                          </a:rPr>
                          <m:t>1</m:t>
                        </m:r>
                      </m:sub>
                    </m:sSub>
                    <m:r>
                      <a:rPr lang="vi-VN" sz="2000" b="0" i="1" smtClean="0">
                        <a:solidFill>
                          <a:srgbClr val="111111"/>
                        </a:solidFill>
                        <a:effectLst/>
                        <a:latin typeface="Cambria Math" panose="02040503050406030204" pitchFamily="18" charset="0"/>
                      </a:rPr>
                      <m:t>;</m:t>
                    </m:r>
                    <m:r>
                      <a:rPr lang="en-US" sz="2000" b="0" i="1" smtClean="0">
                        <a:solidFill>
                          <a:srgbClr val="111111"/>
                        </a:solidFill>
                        <a:effectLst/>
                        <a:latin typeface="Cambria Math" panose="02040503050406030204" pitchFamily="18" charset="0"/>
                      </a:rPr>
                      <m:t>…..</m:t>
                    </m:r>
                    <m:r>
                      <a:rPr lang="vi-VN" sz="2000" b="0" i="1" smtClean="0">
                        <a:solidFill>
                          <a:srgbClr val="111111"/>
                        </a:solidFill>
                        <a:effectLst/>
                        <a:latin typeface="Cambria Math" panose="02040503050406030204" pitchFamily="18" charset="0"/>
                      </a:rPr>
                      <m:t>;</m:t>
                    </m:r>
                    <m:sSub>
                      <m:sSubPr>
                        <m:ctrlPr>
                          <a:rPr lang="vi-VN" sz="2000" b="0" i="1" smtClean="0">
                            <a:solidFill>
                              <a:srgbClr val="111111"/>
                            </a:solidFill>
                            <a:effectLst/>
                            <a:latin typeface="Cambria Math" panose="02040503050406030204" pitchFamily="18" charset="0"/>
                          </a:rPr>
                        </m:ctrlPr>
                      </m:sSubPr>
                      <m:e>
                        <m:r>
                          <a:rPr lang="en-US" sz="2000" b="0" i="1" smtClean="0">
                            <a:solidFill>
                              <a:srgbClr val="111111"/>
                            </a:solidFill>
                            <a:effectLst/>
                            <a:latin typeface="Cambria Math" panose="02040503050406030204" pitchFamily="18" charset="0"/>
                          </a:rPr>
                          <m:t>𝑠</m:t>
                        </m:r>
                      </m:e>
                      <m:sub>
                        <m:r>
                          <a:rPr lang="en-US" sz="2000" b="0" i="1" smtClean="0">
                            <a:solidFill>
                              <a:srgbClr val="111111"/>
                            </a:solidFill>
                            <a:effectLst/>
                            <a:latin typeface="Cambria Math" panose="02040503050406030204" pitchFamily="18" charset="0"/>
                          </a:rPr>
                          <m:t>288</m:t>
                        </m:r>
                      </m:sub>
                    </m:sSub>
                  </m:oMath>
                </a14:m>
                <a:r>
                  <a:rPr lang="vi-VN" sz="2000" b="0" i="0">
                    <a:solidFill>
                      <a:srgbClr val="111111"/>
                    </a:solidFill>
                    <a:effectLst/>
                    <a:latin typeface="+mn-lt"/>
                  </a:rPr>
                  <a:t>).</a:t>
                </a:r>
                <a:endParaRPr lang="en-US" sz="2000" b="0" i="0">
                  <a:solidFill>
                    <a:srgbClr val="111111"/>
                  </a:solidFill>
                  <a:effectLst/>
                  <a:latin typeface="+mn-lt"/>
                </a:endParaRPr>
              </a:p>
              <a:p>
                <a:r>
                  <a:rPr lang="vi-VN" sz="2000" b="0" i="0">
                    <a:solidFill>
                      <a:srgbClr val="111111"/>
                    </a:solidFill>
                    <a:effectLst/>
                    <a:latin typeface="+mn-lt"/>
                  </a:rPr>
                  <a:t> Việc tạo dòng khóa bao gồm một quá trình lặp đi lặp lại trích xuất các giá trị của 15 bit trạng thái cụ thể và sử dụng chúng cả để cập nhật 3 bit của trạng thái và để tính toán 1 bit của dòng khóa</a:t>
                </a:r>
                <a:r>
                  <a:rPr lang="en-US" sz="2000" b="0" i="0">
                    <a:solidFill>
                      <a:srgbClr val="111111"/>
                    </a:solidFill>
                    <a:effectLst/>
                    <a:latin typeface="+mn-lt"/>
                  </a:rPr>
                  <a:t> </a:t>
                </a:r>
                <a14:m>
                  <m:oMath xmlns:m="http://schemas.openxmlformats.org/officeDocument/2006/math">
                    <m:sSub>
                      <m:sSubPr>
                        <m:ctrlPr>
                          <a:rPr lang="en-US" sz="2000" b="0" i="1" smtClean="0">
                            <a:solidFill>
                              <a:srgbClr val="111111"/>
                            </a:solidFill>
                            <a:effectLst/>
                            <a:latin typeface="Cambria Math" panose="02040503050406030204" pitchFamily="18" charset="0"/>
                          </a:rPr>
                        </m:ctrlPr>
                      </m:sSubPr>
                      <m:e>
                        <m:r>
                          <a:rPr lang="en-US" sz="2000" b="0" i="1" smtClean="0">
                            <a:solidFill>
                              <a:srgbClr val="111111"/>
                            </a:solidFill>
                            <a:effectLst/>
                            <a:latin typeface="Cambria Math" panose="02040503050406030204" pitchFamily="18" charset="0"/>
                          </a:rPr>
                          <m:t>𝑧</m:t>
                        </m:r>
                      </m:e>
                      <m:sub>
                        <m:r>
                          <a:rPr lang="en-US" sz="2000" b="0" i="1" smtClean="0">
                            <a:solidFill>
                              <a:srgbClr val="111111"/>
                            </a:solidFill>
                            <a:effectLst/>
                            <a:latin typeface="Cambria Math" panose="02040503050406030204" pitchFamily="18" charset="0"/>
                          </a:rPr>
                          <m:t>𝑖</m:t>
                        </m:r>
                      </m:sub>
                    </m:sSub>
                  </m:oMath>
                </a14:m>
                <a:r>
                  <a:rPr lang="vi-VN" sz="2000" b="0" i="0">
                    <a:solidFill>
                      <a:srgbClr val="111111"/>
                    </a:solidFill>
                    <a:effectLst/>
                    <a:latin typeface="+mn-lt"/>
                  </a:rPr>
                  <a:t> . Các bit trạng thái sau đó được xoay và quá trình lặp lại cho đến khi đã tạo ra </a:t>
                </a:r>
                <a14:m>
                  <m:oMath xmlns:m="http://schemas.openxmlformats.org/officeDocument/2006/math">
                    <m:r>
                      <a:rPr lang="vi-VN" sz="2000" b="0" i="1" smtClean="0">
                        <a:solidFill>
                          <a:srgbClr val="111111"/>
                        </a:solidFill>
                        <a:effectLst/>
                        <a:latin typeface="Cambria Math" panose="02040503050406030204" pitchFamily="18" charset="0"/>
                      </a:rPr>
                      <m:t>𝑁</m:t>
                    </m:r>
                    <m:r>
                      <a:rPr lang="vi-VN" sz="2000" b="0" i="1" smtClean="0">
                        <a:solidFill>
                          <a:srgbClr val="111111"/>
                        </a:solidFill>
                        <a:effectLst/>
                        <a:latin typeface="Cambria Math" panose="02040503050406030204" pitchFamily="18" charset="0"/>
                      </a:rPr>
                      <m:t> ≤ </m:t>
                    </m:r>
                    <m:sSup>
                      <m:sSupPr>
                        <m:ctrlPr>
                          <a:rPr lang="vi-VN" sz="2000" b="0" i="1" smtClean="0">
                            <a:solidFill>
                              <a:srgbClr val="111111"/>
                            </a:solidFill>
                            <a:effectLst/>
                            <a:latin typeface="Cambria Math" panose="02040503050406030204" pitchFamily="18" charset="0"/>
                          </a:rPr>
                        </m:ctrlPr>
                      </m:sSupPr>
                      <m:e>
                        <m:r>
                          <a:rPr lang="en-US" sz="2000" b="0" i="1" smtClean="0">
                            <a:solidFill>
                              <a:srgbClr val="111111"/>
                            </a:solidFill>
                            <a:effectLst/>
                            <a:latin typeface="Cambria Math" panose="02040503050406030204" pitchFamily="18" charset="0"/>
                          </a:rPr>
                          <m:t>2</m:t>
                        </m:r>
                      </m:e>
                      <m:sup>
                        <m:r>
                          <a:rPr lang="en-US" sz="2000" b="0" i="1" smtClean="0">
                            <a:solidFill>
                              <a:srgbClr val="111111"/>
                            </a:solidFill>
                            <a:effectLst/>
                            <a:latin typeface="Cambria Math" panose="02040503050406030204" pitchFamily="18" charset="0"/>
                          </a:rPr>
                          <m:t>64</m:t>
                        </m:r>
                      </m:sup>
                    </m:sSup>
                  </m:oMath>
                </a14:m>
                <a:r>
                  <a:rPr lang="vi-VN" sz="2000" b="0" i="0">
                    <a:solidFill>
                      <a:srgbClr val="111111"/>
                    </a:solidFill>
                    <a:effectLst/>
                    <a:latin typeface="+mn-lt"/>
                  </a:rPr>
                  <a:t> bit dòng khóa được yêu cầu. </a:t>
                </a:r>
                <a:endParaRPr lang="en-US" sz="2000">
                  <a:latin typeface="+mn-lt"/>
                </a:endParaRPr>
              </a:p>
            </p:txBody>
          </p:sp>
        </mc:Choice>
        <mc:Fallback xmlns="">
          <p:sp>
            <p:nvSpPr>
              <p:cNvPr id="4" name="Content Placeholder 3">
                <a:extLst>
                  <a:ext uri="{FF2B5EF4-FFF2-40B4-BE49-F238E27FC236}">
                    <a16:creationId xmlns:a16="http://schemas.microsoft.com/office/drawing/2014/main" id="{F7ACD8F5-4263-6B9C-0F06-B78CE457CAF5}"/>
                  </a:ext>
                </a:extLst>
              </p:cNvPr>
              <p:cNvSpPr>
                <a:spLocks noGrp="1" noRot="1" noChangeAspect="1" noMove="1" noResize="1" noEditPoints="1" noAdjustHandles="1" noChangeArrowheads="1" noChangeShapeType="1" noTextEdit="1"/>
              </p:cNvSpPr>
              <p:nvPr>
                <p:ph sz="quarter" idx="13"/>
              </p:nvPr>
            </p:nvSpPr>
            <p:spPr>
              <a:blipFill>
                <a:blip r:embed="rId2"/>
                <a:stretch>
                  <a:fillRect l="-1125" t="-1609" r="-1547"/>
                </a:stretch>
              </a:blipFill>
            </p:spPr>
            <p:txBody>
              <a:bodyPr/>
              <a:lstStyle/>
              <a:p>
                <a:r>
                  <a:rPr lang="en-US">
                    <a:noFill/>
                  </a:rPr>
                  <a:t> </a:t>
                </a:r>
              </a:p>
            </p:txBody>
          </p:sp>
        </mc:Fallback>
      </mc:AlternateContent>
      <p:sp>
        <p:nvSpPr>
          <p:cNvPr id="10" name="Title 2">
            <a:extLst>
              <a:ext uri="{FF2B5EF4-FFF2-40B4-BE49-F238E27FC236}">
                <a16:creationId xmlns:a16="http://schemas.microsoft.com/office/drawing/2014/main" id="{5DD0CFE1-1B6F-4839-E5B4-8E760B573BF4}"/>
              </a:ext>
            </a:extLst>
          </p:cNvPr>
          <p:cNvSpPr>
            <a:spLocks noGrp="1"/>
          </p:cNvSpPr>
          <p:nvPr>
            <p:ph type="title"/>
          </p:nvPr>
        </p:nvSpPr>
        <p:spPr>
          <a:xfrm>
            <a:off x="234950" y="79375"/>
            <a:ext cx="8674100" cy="450850"/>
          </a:xfrm>
        </p:spPr>
        <p:txBody>
          <a:bodyPr/>
          <a:lstStyle/>
          <a:p>
            <a:pPr marL="514350" indent="-514350">
              <a:buFont typeface="+mj-lt"/>
              <a:buAutoNum type="arabicPeriod" startAt="2"/>
            </a:pPr>
            <a:r>
              <a:rPr lang="en-US"/>
              <a:t>Thông số kỹ thuật</a:t>
            </a:r>
          </a:p>
        </p:txBody>
      </p:sp>
    </p:spTree>
    <p:extLst>
      <p:ext uri="{BB962C8B-B14F-4D97-AF65-F5344CB8AC3E}">
        <p14:creationId xmlns:p14="http://schemas.microsoft.com/office/powerpoint/2010/main" val="2531200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4F3C46-12B4-2DE6-0899-48B78DC9650C}"/>
              </a:ext>
            </a:extLst>
          </p:cNvPr>
          <p:cNvSpPr>
            <a:spLocks noGrp="1"/>
          </p:cNvSpPr>
          <p:nvPr>
            <p:ph type="sldNum" sz="quarter" idx="12"/>
          </p:nvPr>
        </p:nvSpPr>
        <p:spPr/>
        <p:txBody>
          <a:bodyPr/>
          <a:lstStyle/>
          <a:p>
            <a:fld id="{9EA0BE3B-158A-4EDF-80DC-E394A0D1600F}" type="slidenum">
              <a:rPr lang="en-US" smtClean="0"/>
              <a:pPr/>
              <a:t>7</a:t>
            </a:fld>
            <a:endParaRPr lang="en-US" dirty="0"/>
          </a:p>
        </p:txBody>
      </p:sp>
      <p:pic>
        <p:nvPicPr>
          <p:cNvPr id="7" name="Picture 6">
            <a:extLst>
              <a:ext uri="{FF2B5EF4-FFF2-40B4-BE49-F238E27FC236}">
                <a16:creationId xmlns:a16="http://schemas.microsoft.com/office/drawing/2014/main" id="{03D64ACC-07FB-8FB2-01DD-C1CC4722B89B}"/>
              </a:ext>
            </a:extLst>
          </p:cNvPr>
          <p:cNvPicPr>
            <a:picLocks noChangeAspect="1"/>
          </p:cNvPicPr>
          <p:nvPr/>
        </p:nvPicPr>
        <p:blipFill>
          <a:blip r:embed="rId2"/>
          <a:stretch>
            <a:fillRect/>
          </a:stretch>
        </p:blipFill>
        <p:spPr>
          <a:xfrm>
            <a:off x="612560" y="1794334"/>
            <a:ext cx="4572000" cy="3702621"/>
          </a:xfrm>
          <a:prstGeom prst="rect">
            <a:avLst/>
          </a:prstGeom>
        </p:spPr>
      </p:pic>
      <p:sp>
        <p:nvSpPr>
          <p:cNvPr id="8" name="TextBox 7">
            <a:extLst>
              <a:ext uri="{FF2B5EF4-FFF2-40B4-BE49-F238E27FC236}">
                <a16:creationId xmlns:a16="http://schemas.microsoft.com/office/drawing/2014/main" id="{9F1DD0FA-9555-B087-48BB-DC67AC2DB255}"/>
              </a:ext>
            </a:extLst>
          </p:cNvPr>
          <p:cNvSpPr txBox="1"/>
          <p:nvPr/>
        </p:nvSpPr>
        <p:spPr>
          <a:xfrm>
            <a:off x="4572000" y="2627934"/>
            <a:ext cx="4048218" cy="646331"/>
          </a:xfrm>
          <a:prstGeom prst="rect">
            <a:avLst/>
          </a:prstGeom>
          <a:noFill/>
        </p:spPr>
        <p:txBody>
          <a:bodyPr wrap="square" rtlCol="0">
            <a:spAutoFit/>
          </a:bodyPr>
          <a:lstStyle/>
          <a:p>
            <a:pPr marL="285750" indent="-285750">
              <a:buFont typeface="Arial" panose="020B0604020202020204" pitchFamily="34" charset="0"/>
              <a:buChar char="•"/>
            </a:pPr>
            <a:r>
              <a:rPr lang="en-US"/>
              <a:t>“ + ” là phép cộng (XOR) trên GF(2)</a:t>
            </a:r>
          </a:p>
          <a:p>
            <a:pPr marL="285750" indent="-285750">
              <a:buFont typeface="Arial" panose="020B0604020202020204" pitchFamily="34" charset="0"/>
              <a:buChar char="•"/>
            </a:pPr>
            <a:r>
              <a:rPr lang="en-US"/>
              <a:t>“ . ” là phép nhân (AND) trên GF(2)</a:t>
            </a:r>
          </a:p>
        </p:txBody>
      </p:sp>
      <p:sp>
        <p:nvSpPr>
          <p:cNvPr id="10" name="TextBox 9">
            <a:extLst>
              <a:ext uri="{FF2B5EF4-FFF2-40B4-BE49-F238E27FC236}">
                <a16:creationId xmlns:a16="http://schemas.microsoft.com/office/drawing/2014/main" id="{ED706DEC-9062-5D6F-4CDE-3C9A271991F1}"/>
              </a:ext>
            </a:extLst>
          </p:cNvPr>
          <p:cNvSpPr txBox="1"/>
          <p:nvPr/>
        </p:nvSpPr>
        <p:spPr>
          <a:xfrm>
            <a:off x="303402" y="1361045"/>
            <a:ext cx="7994650" cy="369332"/>
          </a:xfrm>
          <a:prstGeom prst="rect">
            <a:avLst/>
          </a:prstGeom>
          <a:noFill/>
        </p:spPr>
        <p:txBody>
          <a:bodyPr wrap="square">
            <a:spAutoFit/>
          </a:bodyPr>
          <a:lstStyle/>
          <a:p>
            <a:pPr marL="285750" indent="-285750">
              <a:buFont typeface="Arial" panose="020B0604020202020204" pitchFamily="34" charset="0"/>
              <a:buChar char="•"/>
            </a:pPr>
            <a:r>
              <a:rPr lang="vi-VN" sz="1800" b="0" i="0">
                <a:solidFill>
                  <a:srgbClr val="111111"/>
                </a:solidFill>
                <a:effectLst/>
                <a:latin typeface="+mn-lt"/>
              </a:rPr>
              <a:t>Một mô tả hoàn chỉnh được đưa ra bởi pseudo-code đơn giản sau</a:t>
            </a:r>
            <a:r>
              <a:rPr lang="en-US" sz="1800" b="0" i="0">
                <a:solidFill>
                  <a:srgbClr val="111111"/>
                </a:solidFill>
                <a:effectLst/>
                <a:latin typeface="+mn-lt"/>
              </a:rPr>
              <a:t> : </a:t>
            </a:r>
            <a:endParaRPr lang="en-US"/>
          </a:p>
        </p:txBody>
      </p:sp>
      <p:sp>
        <p:nvSpPr>
          <p:cNvPr id="14" name="Title 2">
            <a:extLst>
              <a:ext uri="{FF2B5EF4-FFF2-40B4-BE49-F238E27FC236}">
                <a16:creationId xmlns:a16="http://schemas.microsoft.com/office/drawing/2014/main" id="{5B8EFC42-15C6-4027-A1E3-1146742AADE4}"/>
              </a:ext>
            </a:extLst>
          </p:cNvPr>
          <p:cNvSpPr>
            <a:spLocks noGrp="1"/>
          </p:cNvSpPr>
          <p:nvPr>
            <p:ph type="title"/>
          </p:nvPr>
        </p:nvSpPr>
        <p:spPr>
          <a:xfrm>
            <a:off x="234950" y="79375"/>
            <a:ext cx="8674100" cy="450850"/>
          </a:xfrm>
        </p:spPr>
        <p:txBody>
          <a:bodyPr/>
          <a:lstStyle/>
          <a:p>
            <a:pPr marL="514350" indent="-514350">
              <a:buFont typeface="+mj-lt"/>
              <a:buAutoNum type="arabicPeriod" startAt="2"/>
            </a:pPr>
            <a:r>
              <a:rPr lang="en-US"/>
              <a:t>Thông số kỹ thuật</a:t>
            </a:r>
          </a:p>
        </p:txBody>
      </p:sp>
      <p:sp>
        <p:nvSpPr>
          <p:cNvPr id="16" name="TextBox 15">
            <a:extLst>
              <a:ext uri="{FF2B5EF4-FFF2-40B4-BE49-F238E27FC236}">
                <a16:creationId xmlns:a16="http://schemas.microsoft.com/office/drawing/2014/main" id="{13CF780A-F5D7-41B2-B9BD-BEAE93F09577}"/>
              </a:ext>
            </a:extLst>
          </p:cNvPr>
          <p:cNvSpPr txBox="1"/>
          <p:nvPr/>
        </p:nvSpPr>
        <p:spPr>
          <a:xfrm>
            <a:off x="303402" y="839114"/>
            <a:ext cx="4572000" cy="461665"/>
          </a:xfrm>
          <a:prstGeom prst="rect">
            <a:avLst/>
          </a:prstGeom>
          <a:noFill/>
        </p:spPr>
        <p:txBody>
          <a:bodyPr wrap="square">
            <a:spAutoFit/>
          </a:bodyPr>
          <a:lstStyle/>
          <a:p>
            <a:pPr marL="0" indent="0">
              <a:buNone/>
            </a:pPr>
            <a:r>
              <a:rPr lang="en-US" sz="2400" b="1" i="0">
                <a:solidFill>
                  <a:srgbClr val="111111"/>
                </a:solidFill>
                <a:effectLst/>
                <a:latin typeface="Lato" panose="020F0502020204030203" pitchFamily="34" charset="0"/>
                <a:ea typeface="Lato" panose="020F0502020204030203" pitchFamily="34" charset="0"/>
                <a:cs typeface="Lato" panose="020F0502020204030203" pitchFamily="34" charset="0"/>
              </a:rPr>
              <a:t>2.1 Tạo dòng khóa</a:t>
            </a:r>
          </a:p>
        </p:txBody>
      </p:sp>
    </p:spTree>
    <p:extLst>
      <p:ext uri="{BB962C8B-B14F-4D97-AF65-F5344CB8AC3E}">
        <p14:creationId xmlns:p14="http://schemas.microsoft.com/office/powerpoint/2010/main" val="3232908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4945C4-0BF3-1554-B35F-F276BF68FF43}"/>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5" name="Title 2">
            <a:extLst>
              <a:ext uri="{FF2B5EF4-FFF2-40B4-BE49-F238E27FC236}">
                <a16:creationId xmlns:a16="http://schemas.microsoft.com/office/drawing/2014/main" id="{99157D97-0AE6-BEB2-5DF8-F99957AA981A}"/>
              </a:ext>
            </a:extLst>
          </p:cNvPr>
          <p:cNvSpPr>
            <a:spLocks noGrp="1"/>
          </p:cNvSpPr>
          <p:nvPr>
            <p:ph type="title"/>
          </p:nvPr>
        </p:nvSpPr>
        <p:spPr>
          <a:xfrm>
            <a:off x="234950" y="79375"/>
            <a:ext cx="8674100" cy="450850"/>
          </a:xfrm>
        </p:spPr>
        <p:txBody>
          <a:bodyPr/>
          <a:lstStyle/>
          <a:p>
            <a:pPr marL="514350" indent="-514350">
              <a:buFont typeface="+mj-lt"/>
              <a:buAutoNum type="arabicPeriod" startAt="2"/>
            </a:pPr>
            <a:r>
              <a:rPr lang="en-US"/>
              <a:t>Thông số kỹ thuật</a:t>
            </a:r>
          </a:p>
        </p:txBody>
      </p:sp>
      <p:sp>
        <p:nvSpPr>
          <p:cNvPr id="6" name="TextBox 5">
            <a:extLst>
              <a:ext uri="{FF2B5EF4-FFF2-40B4-BE49-F238E27FC236}">
                <a16:creationId xmlns:a16="http://schemas.microsoft.com/office/drawing/2014/main" id="{7EC6A9E2-E871-B8DD-3EB2-68E86CA36669}"/>
              </a:ext>
            </a:extLst>
          </p:cNvPr>
          <p:cNvSpPr txBox="1"/>
          <p:nvPr/>
        </p:nvSpPr>
        <p:spPr>
          <a:xfrm>
            <a:off x="303402" y="839114"/>
            <a:ext cx="4572000" cy="461665"/>
          </a:xfrm>
          <a:prstGeom prst="rect">
            <a:avLst/>
          </a:prstGeom>
          <a:noFill/>
        </p:spPr>
        <p:txBody>
          <a:bodyPr wrap="square">
            <a:spAutoFit/>
          </a:bodyPr>
          <a:lstStyle/>
          <a:p>
            <a:pPr marL="0" indent="0">
              <a:buNone/>
            </a:pPr>
            <a:r>
              <a:rPr lang="en-US" sz="2400" b="1" i="0">
                <a:solidFill>
                  <a:srgbClr val="111111"/>
                </a:solidFill>
                <a:effectLst/>
                <a:latin typeface="Lato" panose="020F0502020204030203" pitchFamily="34" charset="0"/>
                <a:ea typeface="Lato" panose="020F0502020204030203" pitchFamily="34" charset="0"/>
                <a:cs typeface="Lato" panose="020F0502020204030203" pitchFamily="34" charset="0"/>
              </a:rPr>
              <a:t>2.2 Cài đặt Key và IV</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67F185-3BAE-B4A6-F582-CCDA000D148E}"/>
                  </a:ext>
                </a:extLst>
              </p:cNvPr>
              <p:cNvSpPr txBox="1"/>
              <p:nvPr/>
            </p:nvSpPr>
            <p:spPr>
              <a:xfrm>
                <a:off x="133010" y="1632063"/>
                <a:ext cx="8689833" cy="1631216"/>
              </a:xfrm>
              <a:prstGeom prst="rect">
                <a:avLst/>
              </a:prstGeom>
              <a:noFill/>
            </p:spPr>
            <p:txBody>
              <a:bodyPr wrap="square">
                <a:spAutoFit/>
              </a:bodyPr>
              <a:lstStyle/>
              <a:p>
                <a:pPr marL="285750" indent="-285750">
                  <a:buFont typeface="Arial" panose="020B0604020202020204" pitchFamily="34" charset="0"/>
                  <a:buChar char="•"/>
                </a:pPr>
                <a:r>
                  <a:rPr lang="vi-VN" sz="2000" b="0" i="0">
                    <a:solidFill>
                      <a:srgbClr val="111111"/>
                    </a:solidFill>
                    <a:effectLst/>
                  </a:rPr>
                  <a:t>Thuật toán được khởi tạo bằng cách tải một khóa 80-bit và một IV 80-bit vào trạng thái ban đầu 288-bit, và đặt tất cả các bit còn lại thành 0, ngoại trừ </a:t>
                </a:r>
                <a14:m>
                  <m:oMath xmlns:m="http://schemas.openxmlformats.org/officeDocument/2006/math">
                    <m:sSub>
                      <m:sSubPr>
                        <m:ctrlPr>
                          <a:rPr lang="vi-VN" sz="2000" b="0" i="1" smtClean="0">
                            <a:solidFill>
                              <a:srgbClr val="111111"/>
                            </a:solidFill>
                            <a:effectLst/>
                            <a:latin typeface="Cambria Math" panose="02040503050406030204" pitchFamily="18" charset="0"/>
                          </a:rPr>
                        </m:ctrlPr>
                      </m:sSubPr>
                      <m:e>
                        <m:r>
                          <a:rPr lang="en-US" sz="2000" b="0" i="1" smtClean="0">
                            <a:solidFill>
                              <a:srgbClr val="111111"/>
                            </a:solidFill>
                            <a:effectLst/>
                            <a:latin typeface="Cambria Math" panose="02040503050406030204" pitchFamily="18" charset="0"/>
                          </a:rPr>
                          <m:t>𝑠</m:t>
                        </m:r>
                      </m:e>
                      <m:sub>
                        <m:r>
                          <a:rPr lang="en-US" sz="2000" b="0" i="1" smtClean="0">
                            <a:solidFill>
                              <a:srgbClr val="111111"/>
                            </a:solidFill>
                            <a:effectLst/>
                            <a:latin typeface="Cambria Math" panose="02040503050406030204" pitchFamily="18" charset="0"/>
                          </a:rPr>
                          <m:t>286</m:t>
                        </m:r>
                      </m:sub>
                    </m:sSub>
                    <m:r>
                      <a:rPr lang="vi-VN" sz="2000" b="0" i="1" smtClean="0">
                        <a:solidFill>
                          <a:srgbClr val="111111"/>
                        </a:solidFill>
                        <a:effectLst/>
                        <a:latin typeface="Cambria Math" panose="02040503050406030204" pitchFamily="18" charset="0"/>
                      </a:rPr>
                      <m:t>,</m:t>
                    </m:r>
                    <m:r>
                      <a:rPr lang="en-US" sz="2000" b="0" i="1" smtClean="0">
                        <a:solidFill>
                          <a:srgbClr val="111111"/>
                        </a:solidFill>
                        <a:effectLst/>
                        <a:latin typeface="Cambria Math" panose="02040503050406030204" pitchFamily="18" charset="0"/>
                      </a:rPr>
                      <m:t> </m:t>
                    </m:r>
                    <m:sSub>
                      <m:sSubPr>
                        <m:ctrlPr>
                          <a:rPr lang="vi-VN" sz="2000" i="1">
                            <a:solidFill>
                              <a:srgbClr val="111111"/>
                            </a:solidFill>
                            <a:latin typeface="Cambria Math" panose="02040503050406030204" pitchFamily="18" charset="0"/>
                          </a:rPr>
                        </m:ctrlPr>
                      </m:sSubPr>
                      <m:e>
                        <m:r>
                          <a:rPr lang="en-US" sz="2000" i="1">
                            <a:solidFill>
                              <a:srgbClr val="111111"/>
                            </a:solidFill>
                            <a:latin typeface="Cambria Math" panose="02040503050406030204" pitchFamily="18" charset="0"/>
                          </a:rPr>
                          <m:t>𝑠</m:t>
                        </m:r>
                      </m:e>
                      <m:sub>
                        <m:r>
                          <a:rPr lang="en-US" sz="2000" i="1">
                            <a:solidFill>
                              <a:srgbClr val="111111"/>
                            </a:solidFill>
                            <a:latin typeface="Cambria Math" panose="02040503050406030204" pitchFamily="18" charset="0"/>
                          </a:rPr>
                          <m:t>28</m:t>
                        </m:r>
                        <m:r>
                          <a:rPr lang="en-US" sz="2000" b="0" i="1" smtClean="0">
                            <a:solidFill>
                              <a:srgbClr val="111111"/>
                            </a:solidFill>
                            <a:latin typeface="Cambria Math" panose="02040503050406030204" pitchFamily="18" charset="0"/>
                          </a:rPr>
                          <m:t>7</m:t>
                        </m:r>
                      </m:sub>
                    </m:sSub>
                    <m:r>
                      <a:rPr lang="en-US" sz="2000" b="0" i="1" smtClean="0">
                        <a:solidFill>
                          <a:srgbClr val="111111"/>
                        </a:solidFill>
                        <a:latin typeface="Cambria Math" panose="02040503050406030204" pitchFamily="18" charset="0"/>
                      </a:rPr>
                      <m:t> </m:t>
                    </m:r>
                    <m:r>
                      <a:rPr lang="vi-VN" sz="2000" b="0" i="1" smtClean="0">
                        <a:solidFill>
                          <a:srgbClr val="111111"/>
                        </a:solidFill>
                        <a:effectLst/>
                        <a:latin typeface="Cambria Math" panose="02040503050406030204" pitchFamily="18" charset="0"/>
                      </a:rPr>
                      <m:t>𝑣</m:t>
                    </m:r>
                    <m:r>
                      <a:rPr lang="vi-VN" sz="2000" b="0" i="1" smtClean="0">
                        <a:solidFill>
                          <a:srgbClr val="111111"/>
                        </a:solidFill>
                        <a:effectLst/>
                        <a:latin typeface="Cambria Math" panose="02040503050406030204" pitchFamily="18" charset="0"/>
                      </a:rPr>
                      <m:t>à</m:t>
                    </m:r>
                    <m:sSub>
                      <m:sSubPr>
                        <m:ctrlPr>
                          <a:rPr lang="vi-VN" sz="2000" i="1">
                            <a:solidFill>
                              <a:srgbClr val="111111"/>
                            </a:solidFill>
                            <a:latin typeface="Cambria Math" panose="02040503050406030204" pitchFamily="18" charset="0"/>
                          </a:rPr>
                        </m:ctrlPr>
                      </m:sSubPr>
                      <m:e>
                        <m:r>
                          <a:rPr lang="en-US" sz="2000" b="0" i="1" smtClean="0">
                            <a:solidFill>
                              <a:srgbClr val="111111"/>
                            </a:solidFill>
                            <a:latin typeface="Cambria Math" panose="02040503050406030204" pitchFamily="18" charset="0"/>
                          </a:rPr>
                          <m:t> </m:t>
                        </m:r>
                        <m:r>
                          <a:rPr lang="en-US" sz="2000" i="1">
                            <a:solidFill>
                              <a:srgbClr val="111111"/>
                            </a:solidFill>
                            <a:latin typeface="Cambria Math" panose="02040503050406030204" pitchFamily="18" charset="0"/>
                          </a:rPr>
                          <m:t>𝑠</m:t>
                        </m:r>
                      </m:e>
                      <m:sub>
                        <m:r>
                          <a:rPr lang="en-US" sz="2000" i="1">
                            <a:solidFill>
                              <a:srgbClr val="111111"/>
                            </a:solidFill>
                            <a:latin typeface="Cambria Math" panose="02040503050406030204" pitchFamily="18" charset="0"/>
                          </a:rPr>
                          <m:t>28</m:t>
                        </m:r>
                        <m:r>
                          <a:rPr lang="en-US" sz="2000" b="0" i="1" smtClean="0">
                            <a:solidFill>
                              <a:srgbClr val="111111"/>
                            </a:solidFill>
                            <a:latin typeface="Cambria Math" panose="02040503050406030204" pitchFamily="18" charset="0"/>
                          </a:rPr>
                          <m:t>8</m:t>
                        </m:r>
                      </m:sub>
                    </m:sSub>
                  </m:oMath>
                </a14:m>
                <a:r>
                  <a:rPr lang="vi-VN" sz="2000" b="0" i="0">
                    <a:solidFill>
                      <a:srgbClr val="111111"/>
                    </a:solidFill>
                    <a:effectLst/>
                  </a:rPr>
                  <a:t>. Sau đó, trạng thái được xoay qua 4 chu kỳ đầy đủ, cùng một cách như đã giải thích ở trên, nhưng không tạo ra các bit dòng khóa. </a:t>
                </a:r>
                <a:endParaRPr lang="en-US" sz="2000"/>
              </a:p>
            </p:txBody>
          </p:sp>
        </mc:Choice>
        <mc:Fallback xmlns="">
          <p:sp>
            <p:nvSpPr>
              <p:cNvPr id="10" name="TextBox 9">
                <a:extLst>
                  <a:ext uri="{FF2B5EF4-FFF2-40B4-BE49-F238E27FC236}">
                    <a16:creationId xmlns:a16="http://schemas.microsoft.com/office/drawing/2014/main" id="{1367F185-3BAE-B4A6-F582-CCDA000D148E}"/>
                  </a:ext>
                </a:extLst>
              </p:cNvPr>
              <p:cNvSpPr txBox="1">
                <a:spLocks noRot="1" noChangeAspect="1" noMove="1" noResize="1" noEditPoints="1" noAdjustHandles="1" noChangeArrowheads="1" noChangeShapeType="1" noTextEdit="1"/>
              </p:cNvSpPr>
              <p:nvPr/>
            </p:nvSpPr>
            <p:spPr>
              <a:xfrm>
                <a:off x="133010" y="1632063"/>
                <a:ext cx="8689833" cy="1631216"/>
              </a:xfrm>
              <a:prstGeom prst="rect">
                <a:avLst/>
              </a:prstGeom>
              <a:blipFill>
                <a:blip r:embed="rId2"/>
                <a:stretch>
                  <a:fillRect l="-632" t="-1873" r="-1053" b="-5618"/>
                </a:stretch>
              </a:blipFill>
            </p:spPr>
            <p:txBody>
              <a:bodyPr/>
              <a:lstStyle/>
              <a:p>
                <a:r>
                  <a:rPr lang="en-US">
                    <a:noFill/>
                  </a:rPr>
                  <a:t> </a:t>
                </a:r>
              </a:p>
            </p:txBody>
          </p:sp>
        </mc:Fallback>
      </mc:AlternateContent>
    </p:spTree>
    <p:extLst>
      <p:ext uri="{BB962C8B-B14F-4D97-AF65-F5344CB8AC3E}">
        <p14:creationId xmlns:p14="http://schemas.microsoft.com/office/powerpoint/2010/main" val="2140112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0ABC38-1C40-3435-993F-AD91CD021039}"/>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4" name="Content Placeholder 3">
            <a:extLst>
              <a:ext uri="{FF2B5EF4-FFF2-40B4-BE49-F238E27FC236}">
                <a16:creationId xmlns:a16="http://schemas.microsoft.com/office/drawing/2014/main" id="{1D22AFB6-2056-9398-B691-645FF7D037A7}"/>
              </a:ext>
            </a:extLst>
          </p:cNvPr>
          <p:cNvSpPr>
            <a:spLocks noGrp="1"/>
          </p:cNvSpPr>
          <p:nvPr>
            <p:ph sz="quarter" idx="13"/>
          </p:nvPr>
        </p:nvSpPr>
        <p:spPr/>
        <p:txBody>
          <a:bodyPr/>
          <a:lstStyle/>
          <a:p>
            <a:pPr marL="0" indent="0">
              <a:buNone/>
            </a:pPr>
            <a:endParaRPr lang="en-US" sz="2000">
              <a:solidFill>
                <a:srgbClr val="111111"/>
              </a:solidFill>
              <a:latin typeface="+mn-lt"/>
            </a:endParaRPr>
          </a:p>
          <a:p>
            <a:endParaRPr lang="en-US" sz="2000" b="0" i="0">
              <a:solidFill>
                <a:srgbClr val="111111"/>
              </a:solidFill>
              <a:effectLst/>
              <a:latin typeface="+mn-lt"/>
            </a:endParaRPr>
          </a:p>
          <a:p>
            <a:r>
              <a:rPr lang="vi-VN" sz="2000" b="0" i="0">
                <a:solidFill>
                  <a:srgbClr val="111111"/>
                </a:solidFill>
                <a:effectLst/>
                <a:latin typeface="+mn-lt"/>
              </a:rPr>
              <a:t>Điều này được tóm tắt trong pseudo-code dưới đây:</a:t>
            </a:r>
            <a:endParaRPr lang="en-US" sz="2000">
              <a:latin typeface="+mn-lt"/>
            </a:endParaRPr>
          </a:p>
        </p:txBody>
      </p:sp>
      <p:pic>
        <p:nvPicPr>
          <p:cNvPr id="5" name="Picture 4">
            <a:extLst>
              <a:ext uri="{FF2B5EF4-FFF2-40B4-BE49-F238E27FC236}">
                <a16:creationId xmlns:a16="http://schemas.microsoft.com/office/drawing/2014/main" id="{FFF3AE1B-A851-B2E0-B8AF-E17106DC21D6}"/>
              </a:ext>
            </a:extLst>
          </p:cNvPr>
          <p:cNvPicPr>
            <a:picLocks noChangeAspect="1"/>
          </p:cNvPicPr>
          <p:nvPr/>
        </p:nvPicPr>
        <p:blipFill>
          <a:blip r:embed="rId2"/>
          <a:stretch>
            <a:fillRect/>
          </a:stretch>
        </p:blipFill>
        <p:spPr>
          <a:xfrm>
            <a:off x="399970" y="2037514"/>
            <a:ext cx="4475432" cy="1300006"/>
          </a:xfrm>
          <a:prstGeom prst="rect">
            <a:avLst/>
          </a:prstGeom>
        </p:spPr>
      </p:pic>
      <p:sp>
        <p:nvSpPr>
          <p:cNvPr id="7" name="Title 2">
            <a:extLst>
              <a:ext uri="{FF2B5EF4-FFF2-40B4-BE49-F238E27FC236}">
                <a16:creationId xmlns:a16="http://schemas.microsoft.com/office/drawing/2014/main" id="{49B56AE0-344E-87DF-2F6F-62581D1364B1}"/>
              </a:ext>
            </a:extLst>
          </p:cNvPr>
          <p:cNvSpPr>
            <a:spLocks noGrp="1"/>
          </p:cNvSpPr>
          <p:nvPr>
            <p:ph type="title"/>
          </p:nvPr>
        </p:nvSpPr>
        <p:spPr>
          <a:xfrm>
            <a:off x="234950" y="79375"/>
            <a:ext cx="8674100" cy="450850"/>
          </a:xfrm>
        </p:spPr>
        <p:txBody>
          <a:bodyPr/>
          <a:lstStyle/>
          <a:p>
            <a:pPr marL="514350" indent="-514350">
              <a:buFont typeface="+mj-lt"/>
              <a:buAutoNum type="arabicPeriod" startAt="2"/>
            </a:pPr>
            <a:r>
              <a:rPr lang="en-US"/>
              <a:t>Thông số kỹ thuật</a:t>
            </a:r>
          </a:p>
        </p:txBody>
      </p:sp>
      <p:pic>
        <p:nvPicPr>
          <p:cNvPr id="8" name="Picture 7">
            <a:extLst>
              <a:ext uri="{FF2B5EF4-FFF2-40B4-BE49-F238E27FC236}">
                <a16:creationId xmlns:a16="http://schemas.microsoft.com/office/drawing/2014/main" id="{E95AE596-8135-BEC6-1F4E-011A5B4B0CB1}"/>
              </a:ext>
            </a:extLst>
          </p:cNvPr>
          <p:cNvPicPr>
            <a:picLocks noChangeAspect="1"/>
          </p:cNvPicPr>
          <p:nvPr/>
        </p:nvPicPr>
        <p:blipFill>
          <a:blip r:embed="rId3"/>
          <a:stretch>
            <a:fillRect/>
          </a:stretch>
        </p:blipFill>
        <p:spPr>
          <a:xfrm>
            <a:off x="128291" y="3173262"/>
            <a:ext cx="4242346" cy="1835630"/>
          </a:xfrm>
          <a:prstGeom prst="rect">
            <a:avLst/>
          </a:prstGeom>
        </p:spPr>
      </p:pic>
      <p:sp>
        <p:nvSpPr>
          <p:cNvPr id="9" name="TextBox 8">
            <a:extLst>
              <a:ext uri="{FF2B5EF4-FFF2-40B4-BE49-F238E27FC236}">
                <a16:creationId xmlns:a16="http://schemas.microsoft.com/office/drawing/2014/main" id="{C9962AC6-3894-B5A1-53C5-0EC774100A89}"/>
              </a:ext>
            </a:extLst>
          </p:cNvPr>
          <p:cNvSpPr txBox="1"/>
          <p:nvPr/>
        </p:nvSpPr>
        <p:spPr>
          <a:xfrm>
            <a:off x="303402" y="839114"/>
            <a:ext cx="4572000" cy="461665"/>
          </a:xfrm>
          <a:prstGeom prst="rect">
            <a:avLst/>
          </a:prstGeom>
          <a:noFill/>
        </p:spPr>
        <p:txBody>
          <a:bodyPr wrap="square">
            <a:spAutoFit/>
          </a:bodyPr>
          <a:lstStyle/>
          <a:p>
            <a:pPr marL="0" indent="0">
              <a:buNone/>
            </a:pPr>
            <a:r>
              <a:rPr lang="en-US" sz="2400" b="1" i="0">
                <a:solidFill>
                  <a:srgbClr val="111111"/>
                </a:solidFill>
                <a:effectLst/>
                <a:latin typeface="Lato" panose="020F0502020204030203" pitchFamily="34" charset="0"/>
                <a:ea typeface="Lato" panose="020F0502020204030203" pitchFamily="34" charset="0"/>
                <a:cs typeface="Lato" panose="020F0502020204030203" pitchFamily="34" charset="0"/>
              </a:rPr>
              <a:t>2.2 Cài đặt Key và IV</a:t>
            </a:r>
          </a:p>
        </p:txBody>
      </p:sp>
    </p:spTree>
    <p:extLst>
      <p:ext uri="{BB962C8B-B14F-4D97-AF65-F5344CB8AC3E}">
        <p14:creationId xmlns:p14="http://schemas.microsoft.com/office/powerpoint/2010/main" val="1439418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691</TotalTime>
  <Words>2152</Words>
  <Application>Microsoft Office PowerPoint</Application>
  <PresentationFormat>On-screen Show (4:3)</PresentationFormat>
  <Paragraphs>103</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-apple-system</vt:lpstr>
      <vt:lpstr>Arial</vt:lpstr>
      <vt:lpstr>Calibri</vt:lpstr>
      <vt:lpstr>Calibri Light</vt:lpstr>
      <vt:lpstr>Cambria Math</vt:lpstr>
      <vt:lpstr>Lato</vt:lpstr>
      <vt:lpstr>Office Theme</vt:lpstr>
      <vt:lpstr>PowerPoint Presentation</vt:lpstr>
      <vt:lpstr>LÝ THUYẾT MẬT MÃ  145583</vt:lpstr>
      <vt:lpstr>PowerPoint Presentation</vt:lpstr>
      <vt:lpstr>Giới thiệu</vt:lpstr>
      <vt:lpstr>Thông số kỹ thuật</vt:lpstr>
      <vt:lpstr>Thông số kỹ thuật</vt:lpstr>
      <vt:lpstr>Thông số kỹ thuật</vt:lpstr>
      <vt:lpstr>Thông số kỹ thuật</vt:lpstr>
      <vt:lpstr>Thông số kỹ thuật</vt:lpstr>
      <vt:lpstr>Thông số kỹ thuật</vt:lpstr>
      <vt:lpstr>Triển khai</vt:lpstr>
      <vt:lpstr>Triển khai</vt:lpstr>
      <vt:lpstr>Triển khai</vt:lpstr>
      <vt:lpstr> Bảo mật </vt:lpstr>
      <vt:lpstr>Bảo mật</vt:lpstr>
      <vt:lpstr>Bảo mật</vt:lpstr>
      <vt:lpstr>Bảo mật</vt:lpstr>
      <vt:lpstr>Bảo mật</vt:lpstr>
      <vt:lpstr>Bảo mật</vt:lpstr>
      <vt:lpstr>Bảo mật</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Bùi Đức Lâm Tùng</cp:lastModifiedBy>
  <cp:revision>17</cp:revision>
  <dcterms:created xsi:type="dcterms:W3CDTF">2021-05-28T04:32:29Z</dcterms:created>
  <dcterms:modified xsi:type="dcterms:W3CDTF">2023-11-17T04:50:43Z</dcterms:modified>
</cp:coreProperties>
</file>